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66"/>
  </p:notesMasterIdLst>
  <p:sldIdLst>
    <p:sldId id="256" r:id="rId2"/>
    <p:sldId id="257" r:id="rId3"/>
    <p:sldId id="259" r:id="rId4"/>
    <p:sldId id="269" r:id="rId5"/>
    <p:sldId id="270" r:id="rId6"/>
    <p:sldId id="267" r:id="rId7"/>
    <p:sldId id="272" r:id="rId8"/>
    <p:sldId id="271" r:id="rId9"/>
    <p:sldId id="268" r:id="rId10"/>
    <p:sldId id="284" r:id="rId11"/>
    <p:sldId id="281" r:id="rId12"/>
    <p:sldId id="283" r:id="rId13"/>
    <p:sldId id="282" r:id="rId14"/>
    <p:sldId id="302" r:id="rId15"/>
    <p:sldId id="315" r:id="rId16"/>
    <p:sldId id="316" r:id="rId17"/>
    <p:sldId id="276" r:id="rId18"/>
    <p:sldId id="318" r:id="rId19"/>
    <p:sldId id="317" r:id="rId20"/>
    <p:sldId id="258" r:id="rId21"/>
    <p:sldId id="287" r:id="rId22"/>
    <p:sldId id="330" r:id="rId23"/>
    <p:sldId id="288" r:id="rId24"/>
    <p:sldId id="289" r:id="rId25"/>
    <p:sldId id="290" r:id="rId26"/>
    <p:sldId id="332" r:id="rId27"/>
    <p:sldId id="331" r:id="rId28"/>
    <p:sldId id="291" r:id="rId29"/>
    <p:sldId id="292" r:id="rId30"/>
    <p:sldId id="333" r:id="rId31"/>
    <p:sldId id="334" r:id="rId32"/>
    <p:sldId id="336" r:id="rId33"/>
    <p:sldId id="266" r:id="rId34"/>
    <p:sldId id="295" r:id="rId35"/>
    <p:sldId id="299" r:id="rId36"/>
    <p:sldId id="301" r:id="rId37"/>
    <p:sldId id="300" r:id="rId38"/>
    <p:sldId id="337" r:id="rId39"/>
    <p:sldId id="307" r:id="rId40"/>
    <p:sldId id="309" r:id="rId41"/>
    <p:sldId id="310" r:id="rId42"/>
    <p:sldId id="311" r:id="rId43"/>
    <p:sldId id="312" r:id="rId44"/>
    <p:sldId id="274" r:id="rId45"/>
    <p:sldId id="314" r:id="rId46"/>
    <p:sldId id="313" r:id="rId47"/>
    <p:sldId id="303" r:id="rId48"/>
    <p:sldId id="304" r:id="rId49"/>
    <p:sldId id="294" r:id="rId50"/>
    <p:sldId id="305" r:id="rId51"/>
    <p:sldId id="306" r:id="rId52"/>
    <p:sldId id="320" r:id="rId53"/>
    <p:sldId id="321" r:id="rId54"/>
    <p:sldId id="323" r:id="rId55"/>
    <p:sldId id="339" r:id="rId56"/>
    <p:sldId id="322" r:id="rId57"/>
    <p:sldId id="324" r:id="rId58"/>
    <p:sldId id="325" r:id="rId59"/>
    <p:sldId id="326" r:id="rId60"/>
    <p:sldId id="327" r:id="rId61"/>
    <p:sldId id="273" r:id="rId62"/>
    <p:sldId id="328" r:id="rId63"/>
    <p:sldId id="260" r:id="rId64"/>
    <p:sldId id="329"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p:scale>
          <a:sx n="86" d="100"/>
          <a:sy n="86" d="100"/>
        </p:scale>
        <p:origin x="533"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3FDA4-A4AB-492E-ADA4-29F1AC76ABC7}" type="doc">
      <dgm:prSet loTypeId="urn:microsoft.com/office/officeart/2005/8/layout/hProcess11" loCatId="process" qsTypeId="urn:microsoft.com/office/officeart/2005/8/quickstyle/simple1" qsCatId="simple" csTypeId="urn:microsoft.com/office/officeart/2005/8/colors/colorful1" csCatId="colorful" phldr="1"/>
      <dgm:spPr/>
    </dgm:pt>
    <dgm:pt modelId="{633D8EC2-62A1-4428-9C57-62302CE6EB3D}">
      <dgm:prSet phldrT="[טקסט]"/>
      <dgm:spPr/>
      <dgm:t>
        <a:bodyPr/>
        <a:lstStyle/>
        <a:p>
          <a:pPr rtl="1"/>
          <a:r>
            <a:rPr lang="en-US" dirty="0"/>
            <a:t>Point net(2017)</a:t>
          </a:r>
          <a:endParaRPr lang="he-IL" dirty="0"/>
        </a:p>
      </dgm:t>
    </dgm:pt>
    <dgm:pt modelId="{53D07B67-0844-48F3-B2F2-13C4CC1FA434}" type="parTrans" cxnId="{17E667B6-1E1C-4BFA-953B-86C501F707F1}">
      <dgm:prSet/>
      <dgm:spPr/>
      <dgm:t>
        <a:bodyPr/>
        <a:lstStyle/>
        <a:p>
          <a:pPr rtl="1"/>
          <a:endParaRPr lang="he-IL"/>
        </a:p>
      </dgm:t>
    </dgm:pt>
    <dgm:pt modelId="{BD0F291A-9976-4F27-9671-5EBB7538A8A2}" type="sibTrans" cxnId="{17E667B6-1E1C-4BFA-953B-86C501F707F1}">
      <dgm:prSet/>
      <dgm:spPr/>
      <dgm:t>
        <a:bodyPr/>
        <a:lstStyle/>
        <a:p>
          <a:pPr rtl="1"/>
          <a:endParaRPr lang="he-IL"/>
        </a:p>
      </dgm:t>
    </dgm:pt>
    <dgm:pt modelId="{E61614B2-C568-4C18-9693-DDD56CC35BEE}">
      <dgm:prSet phldrT="[טקסט]"/>
      <dgm:spPr/>
      <dgm:t>
        <a:bodyPr/>
        <a:lstStyle/>
        <a:p>
          <a:pPr rtl="1"/>
          <a:r>
            <a:rPr lang="en-US" dirty="0"/>
            <a:t>Point net ++(2017)</a:t>
          </a:r>
          <a:endParaRPr lang="he-IL" dirty="0"/>
        </a:p>
      </dgm:t>
    </dgm:pt>
    <dgm:pt modelId="{AEEBA837-1CE9-4D7F-9249-673E2C7363D9}" type="parTrans" cxnId="{C8DA4F16-D56B-409C-B602-B7F04D43772E}">
      <dgm:prSet/>
      <dgm:spPr/>
      <dgm:t>
        <a:bodyPr/>
        <a:lstStyle/>
        <a:p>
          <a:pPr rtl="1"/>
          <a:endParaRPr lang="he-IL"/>
        </a:p>
      </dgm:t>
    </dgm:pt>
    <dgm:pt modelId="{D55C293C-E18C-4820-ADA7-D0E2381594FB}" type="sibTrans" cxnId="{C8DA4F16-D56B-409C-B602-B7F04D43772E}">
      <dgm:prSet/>
      <dgm:spPr/>
      <dgm:t>
        <a:bodyPr/>
        <a:lstStyle/>
        <a:p>
          <a:pPr rtl="1"/>
          <a:endParaRPr lang="he-IL"/>
        </a:p>
      </dgm:t>
    </dgm:pt>
    <dgm:pt modelId="{C12807BF-43CE-4C4D-B88C-FF21E5C91F46}">
      <dgm:prSet phldrT="[טקסט]"/>
      <dgm:spPr/>
      <dgm:t>
        <a:bodyPr/>
        <a:lstStyle/>
        <a:p>
          <a:pPr rtl="1"/>
          <a:r>
            <a:rPr lang="en-US" dirty="0"/>
            <a:t>PCT(2021)</a:t>
          </a:r>
          <a:endParaRPr lang="he-IL" dirty="0"/>
        </a:p>
      </dgm:t>
    </dgm:pt>
    <dgm:pt modelId="{72EE0E11-75E6-465B-B966-57623337AACA}" type="parTrans" cxnId="{8D5C81F8-55AC-4AEF-8E28-D67DB1F04D87}">
      <dgm:prSet/>
      <dgm:spPr/>
      <dgm:t>
        <a:bodyPr/>
        <a:lstStyle/>
        <a:p>
          <a:pPr rtl="1"/>
          <a:endParaRPr lang="he-IL"/>
        </a:p>
      </dgm:t>
    </dgm:pt>
    <dgm:pt modelId="{126F08B5-595B-4B7F-92D1-29BF6A498A42}" type="sibTrans" cxnId="{8D5C81F8-55AC-4AEF-8E28-D67DB1F04D87}">
      <dgm:prSet/>
      <dgm:spPr/>
      <dgm:t>
        <a:bodyPr/>
        <a:lstStyle/>
        <a:p>
          <a:pPr rtl="1"/>
          <a:endParaRPr lang="he-IL"/>
        </a:p>
      </dgm:t>
    </dgm:pt>
    <dgm:pt modelId="{076AD113-9ADF-44C9-820B-1FB974C6B3E2}">
      <dgm:prSet phldrT="[טקסט]"/>
      <dgm:spPr/>
      <dgm:t>
        <a:bodyPr/>
        <a:lstStyle/>
        <a:p>
          <a:pPr rtl="1"/>
          <a:r>
            <a:rPr lang="en-US" dirty="0"/>
            <a:t>Point CNN(2018)</a:t>
          </a:r>
          <a:endParaRPr lang="he-IL" dirty="0"/>
        </a:p>
      </dgm:t>
    </dgm:pt>
    <dgm:pt modelId="{ED019F6D-48B2-4664-B253-4F90551AD0D9}" type="parTrans" cxnId="{CAD98E6A-E153-47BC-8BCA-2B3DA2E31BAE}">
      <dgm:prSet/>
      <dgm:spPr/>
      <dgm:t>
        <a:bodyPr/>
        <a:lstStyle/>
        <a:p>
          <a:pPr rtl="1"/>
          <a:endParaRPr lang="he-IL"/>
        </a:p>
      </dgm:t>
    </dgm:pt>
    <dgm:pt modelId="{49DFE690-8FC8-4554-A25E-555C54F3C12D}" type="sibTrans" cxnId="{CAD98E6A-E153-47BC-8BCA-2B3DA2E31BAE}">
      <dgm:prSet/>
      <dgm:spPr/>
      <dgm:t>
        <a:bodyPr/>
        <a:lstStyle/>
        <a:p>
          <a:pPr rtl="1"/>
          <a:endParaRPr lang="he-IL"/>
        </a:p>
      </dgm:t>
    </dgm:pt>
    <dgm:pt modelId="{07AD543A-7424-4421-AA5B-BCF9B294CAE0}" type="pres">
      <dgm:prSet presAssocID="{D4C3FDA4-A4AB-492E-ADA4-29F1AC76ABC7}" presName="Name0" presStyleCnt="0">
        <dgm:presLayoutVars>
          <dgm:dir/>
          <dgm:resizeHandles val="exact"/>
        </dgm:presLayoutVars>
      </dgm:prSet>
      <dgm:spPr/>
    </dgm:pt>
    <dgm:pt modelId="{66DC7775-3636-408E-BD10-705E35419E40}" type="pres">
      <dgm:prSet presAssocID="{D4C3FDA4-A4AB-492E-ADA4-29F1AC76ABC7}" presName="arrow" presStyleLbl="bgShp" presStyleIdx="0" presStyleCnt="1"/>
      <dgm:spPr/>
    </dgm:pt>
    <dgm:pt modelId="{D3C7FD77-B55B-45AE-A6ED-528BD3EA1C2C}" type="pres">
      <dgm:prSet presAssocID="{D4C3FDA4-A4AB-492E-ADA4-29F1AC76ABC7}" presName="points" presStyleCnt="0"/>
      <dgm:spPr/>
    </dgm:pt>
    <dgm:pt modelId="{D88C69EF-BB99-4EA2-850A-5BD2C9E5E08C}" type="pres">
      <dgm:prSet presAssocID="{633D8EC2-62A1-4428-9C57-62302CE6EB3D}" presName="compositeA" presStyleCnt="0"/>
      <dgm:spPr/>
    </dgm:pt>
    <dgm:pt modelId="{17112596-FF4A-4CEA-A56B-C3BCDDB5E830}" type="pres">
      <dgm:prSet presAssocID="{633D8EC2-62A1-4428-9C57-62302CE6EB3D}" presName="textA" presStyleLbl="revTx" presStyleIdx="0" presStyleCnt="4" custScaleX="141611">
        <dgm:presLayoutVars>
          <dgm:bulletEnabled val="1"/>
        </dgm:presLayoutVars>
      </dgm:prSet>
      <dgm:spPr/>
    </dgm:pt>
    <dgm:pt modelId="{182D05E4-05B6-44A8-9542-54A910F2F8E8}" type="pres">
      <dgm:prSet presAssocID="{633D8EC2-62A1-4428-9C57-62302CE6EB3D}" presName="circleA" presStyleLbl="node1" presStyleIdx="0" presStyleCnt="4"/>
      <dgm:spPr/>
    </dgm:pt>
    <dgm:pt modelId="{BC308758-5515-4879-9CFE-E81CB809E3BC}" type="pres">
      <dgm:prSet presAssocID="{633D8EC2-62A1-4428-9C57-62302CE6EB3D}" presName="spaceA" presStyleCnt="0"/>
      <dgm:spPr/>
    </dgm:pt>
    <dgm:pt modelId="{E9A8945D-85B5-4779-A13F-1AF7C60F1578}" type="pres">
      <dgm:prSet presAssocID="{BD0F291A-9976-4F27-9671-5EBB7538A8A2}" presName="space" presStyleCnt="0"/>
      <dgm:spPr/>
    </dgm:pt>
    <dgm:pt modelId="{7615B471-090B-4FF3-9351-55C38CE493C1}" type="pres">
      <dgm:prSet presAssocID="{E61614B2-C568-4C18-9693-DDD56CC35BEE}" presName="compositeB" presStyleCnt="0"/>
      <dgm:spPr/>
    </dgm:pt>
    <dgm:pt modelId="{F9361B83-1059-4840-B4B8-F579B01286A3}" type="pres">
      <dgm:prSet presAssocID="{E61614B2-C568-4C18-9693-DDD56CC35BEE}" presName="textB" presStyleLbl="revTx" presStyleIdx="1" presStyleCnt="4" custScaleX="173310" custLinFactNeighborX="1574" custLinFactNeighborY="3634">
        <dgm:presLayoutVars>
          <dgm:bulletEnabled val="1"/>
        </dgm:presLayoutVars>
      </dgm:prSet>
      <dgm:spPr/>
    </dgm:pt>
    <dgm:pt modelId="{D1B5517A-CA6B-443A-82C0-4A37D9F64F99}" type="pres">
      <dgm:prSet presAssocID="{E61614B2-C568-4C18-9693-DDD56CC35BEE}" presName="circleB" presStyleLbl="node1" presStyleIdx="1" presStyleCnt="4"/>
      <dgm:spPr/>
    </dgm:pt>
    <dgm:pt modelId="{1298ABCA-89F5-46E6-9124-F1F600113C84}" type="pres">
      <dgm:prSet presAssocID="{E61614B2-C568-4C18-9693-DDD56CC35BEE}" presName="spaceB" presStyleCnt="0"/>
      <dgm:spPr/>
    </dgm:pt>
    <dgm:pt modelId="{60E1DD45-1CB4-4E4B-B792-F94ECD8EEB6C}" type="pres">
      <dgm:prSet presAssocID="{D55C293C-E18C-4820-ADA7-D0E2381594FB}" presName="space" presStyleCnt="0"/>
      <dgm:spPr/>
    </dgm:pt>
    <dgm:pt modelId="{F2009E05-BAF9-4428-BA88-4515FBCD3F40}" type="pres">
      <dgm:prSet presAssocID="{076AD113-9ADF-44C9-820B-1FB974C6B3E2}" presName="compositeA" presStyleCnt="0"/>
      <dgm:spPr/>
    </dgm:pt>
    <dgm:pt modelId="{D0349B7F-4BAA-4DCC-88D0-75F9E484EF0C}" type="pres">
      <dgm:prSet presAssocID="{076AD113-9ADF-44C9-820B-1FB974C6B3E2}" presName="textA" presStyleLbl="revTx" presStyleIdx="2" presStyleCnt="4" custScaleX="141732">
        <dgm:presLayoutVars>
          <dgm:bulletEnabled val="1"/>
        </dgm:presLayoutVars>
      </dgm:prSet>
      <dgm:spPr/>
    </dgm:pt>
    <dgm:pt modelId="{0DE8F0F5-5962-4594-9711-413ED32BFF41}" type="pres">
      <dgm:prSet presAssocID="{076AD113-9ADF-44C9-820B-1FB974C6B3E2}" presName="circleA" presStyleLbl="node1" presStyleIdx="2" presStyleCnt="4"/>
      <dgm:spPr/>
    </dgm:pt>
    <dgm:pt modelId="{03B29679-819C-4A1C-8447-C5AF70431004}" type="pres">
      <dgm:prSet presAssocID="{076AD113-9ADF-44C9-820B-1FB974C6B3E2}" presName="spaceA" presStyleCnt="0"/>
      <dgm:spPr/>
    </dgm:pt>
    <dgm:pt modelId="{B2C26CF8-69C7-42D5-9F6B-61E87BB3BAB3}" type="pres">
      <dgm:prSet presAssocID="{49DFE690-8FC8-4554-A25E-555C54F3C12D}" presName="space" presStyleCnt="0"/>
      <dgm:spPr/>
    </dgm:pt>
    <dgm:pt modelId="{F2D4ED02-AA05-44AA-85FD-F9648DC47A0F}" type="pres">
      <dgm:prSet presAssocID="{C12807BF-43CE-4C4D-B88C-FF21E5C91F46}" presName="compositeB" presStyleCnt="0"/>
      <dgm:spPr/>
    </dgm:pt>
    <dgm:pt modelId="{2706F111-0E6B-4A58-9B0C-2C5CB7B9F696}" type="pres">
      <dgm:prSet presAssocID="{C12807BF-43CE-4C4D-B88C-FF21E5C91F46}" presName="textB" presStyleLbl="revTx" presStyleIdx="3" presStyleCnt="4">
        <dgm:presLayoutVars>
          <dgm:bulletEnabled val="1"/>
        </dgm:presLayoutVars>
      </dgm:prSet>
      <dgm:spPr/>
    </dgm:pt>
    <dgm:pt modelId="{742E2DF4-67F7-4A06-B520-FC1513D2362D}" type="pres">
      <dgm:prSet presAssocID="{C12807BF-43CE-4C4D-B88C-FF21E5C91F46}" presName="circleB" presStyleLbl="node1" presStyleIdx="3" presStyleCnt="4"/>
      <dgm:spPr/>
    </dgm:pt>
    <dgm:pt modelId="{9DADECF2-5DAC-4A12-80CA-040A21DFAC8A}" type="pres">
      <dgm:prSet presAssocID="{C12807BF-43CE-4C4D-B88C-FF21E5C91F46}" presName="spaceB" presStyleCnt="0"/>
      <dgm:spPr/>
    </dgm:pt>
  </dgm:ptLst>
  <dgm:cxnLst>
    <dgm:cxn modelId="{C8DA4F16-D56B-409C-B602-B7F04D43772E}" srcId="{D4C3FDA4-A4AB-492E-ADA4-29F1AC76ABC7}" destId="{E61614B2-C568-4C18-9693-DDD56CC35BEE}" srcOrd="1" destOrd="0" parTransId="{AEEBA837-1CE9-4D7F-9249-673E2C7363D9}" sibTransId="{D55C293C-E18C-4820-ADA7-D0E2381594FB}"/>
    <dgm:cxn modelId="{CAD98E6A-E153-47BC-8BCA-2B3DA2E31BAE}" srcId="{D4C3FDA4-A4AB-492E-ADA4-29F1AC76ABC7}" destId="{076AD113-9ADF-44C9-820B-1FB974C6B3E2}" srcOrd="2" destOrd="0" parTransId="{ED019F6D-48B2-4664-B253-4F90551AD0D9}" sibTransId="{49DFE690-8FC8-4554-A25E-555C54F3C12D}"/>
    <dgm:cxn modelId="{D3D1F472-970C-4A3E-BE2B-55DB5DEA12B2}" type="presOf" srcId="{D4C3FDA4-A4AB-492E-ADA4-29F1AC76ABC7}" destId="{07AD543A-7424-4421-AA5B-BCF9B294CAE0}" srcOrd="0" destOrd="0" presId="urn:microsoft.com/office/officeart/2005/8/layout/hProcess11"/>
    <dgm:cxn modelId="{8CAB1D73-A845-4A7D-8D8C-1DA99F07FEAE}" type="presOf" srcId="{633D8EC2-62A1-4428-9C57-62302CE6EB3D}" destId="{17112596-FF4A-4CEA-A56B-C3BCDDB5E830}" srcOrd="0" destOrd="0" presId="urn:microsoft.com/office/officeart/2005/8/layout/hProcess11"/>
    <dgm:cxn modelId="{F5D73D9E-7476-4C80-B978-A2742632EEEB}" type="presOf" srcId="{C12807BF-43CE-4C4D-B88C-FF21E5C91F46}" destId="{2706F111-0E6B-4A58-9B0C-2C5CB7B9F696}" srcOrd="0" destOrd="0" presId="urn:microsoft.com/office/officeart/2005/8/layout/hProcess11"/>
    <dgm:cxn modelId="{99D29EA4-B726-4334-B47B-A8CDC5362915}" type="presOf" srcId="{076AD113-9ADF-44C9-820B-1FB974C6B3E2}" destId="{D0349B7F-4BAA-4DCC-88D0-75F9E484EF0C}" srcOrd="0" destOrd="0" presId="urn:microsoft.com/office/officeart/2005/8/layout/hProcess11"/>
    <dgm:cxn modelId="{052327AB-1EDE-4BCD-9729-93FEACD732E1}" type="presOf" srcId="{E61614B2-C568-4C18-9693-DDD56CC35BEE}" destId="{F9361B83-1059-4840-B4B8-F579B01286A3}" srcOrd="0" destOrd="0" presId="urn:microsoft.com/office/officeart/2005/8/layout/hProcess11"/>
    <dgm:cxn modelId="{17E667B6-1E1C-4BFA-953B-86C501F707F1}" srcId="{D4C3FDA4-A4AB-492E-ADA4-29F1AC76ABC7}" destId="{633D8EC2-62A1-4428-9C57-62302CE6EB3D}" srcOrd="0" destOrd="0" parTransId="{53D07B67-0844-48F3-B2F2-13C4CC1FA434}" sibTransId="{BD0F291A-9976-4F27-9671-5EBB7538A8A2}"/>
    <dgm:cxn modelId="{8D5C81F8-55AC-4AEF-8E28-D67DB1F04D87}" srcId="{D4C3FDA4-A4AB-492E-ADA4-29F1AC76ABC7}" destId="{C12807BF-43CE-4C4D-B88C-FF21E5C91F46}" srcOrd="3" destOrd="0" parTransId="{72EE0E11-75E6-465B-B966-57623337AACA}" sibTransId="{126F08B5-595B-4B7F-92D1-29BF6A498A42}"/>
    <dgm:cxn modelId="{DF0B7772-4803-409B-AA5B-4BC9ADC8943E}" type="presParOf" srcId="{07AD543A-7424-4421-AA5B-BCF9B294CAE0}" destId="{66DC7775-3636-408E-BD10-705E35419E40}" srcOrd="0" destOrd="0" presId="urn:microsoft.com/office/officeart/2005/8/layout/hProcess11"/>
    <dgm:cxn modelId="{AFB6C1DD-E80F-4430-A5EE-28060FE16FB5}" type="presParOf" srcId="{07AD543A-7424-4421-AA5B-BCF9B294CAE0}" destId="{D3C7FD77-B55B-45AE-A6ED-528BD3EA1C2C}" srcOrd="1" destOrd="0" presId="urn:microsoft.com/office/officeart/2005/8/layout/hProcess11"/>
    <dgm:cxn modelId="{90875159-07B6-4986-AE2C-FA2FF889F18E}" type="presParOf" srcId="{D3C7FD77-B55B-45AE-A6ED-528BD3EA1C2C}" destId="{D88C69EF-BB99-4EA2-850A-5BD2C9E5E08C}" srcOrd="0" destOrd="0" presId="urn:microsoft.com/office/officeart/2005/8/layout/hProcess11"/>
    <dgm:cxn modelId="{3AFD0249-D5A8-43CA-A346-6E6A4D722FD7}" type="presParOf" srcId="{D88C69EF-BB99-4EA2-850A-5BD2C9E5E08C}" destId="{17112596-FF4A-4CEA-A56B-C3BCDDB5E830}" srcOrd="0" destOrd="0" presId="urn:microsoft.com/office/officeart/2005/8/layout/hProcess11"/>
    <dgm:cxn modelId="{3770CD79-8D85-48A2-8AF4-5C7ACFAF81CD}" type="presParOf" srcId="{D88C69EF-BB99-4EA2-850A-5BD2C9E5E08C}" destId="{182D05E4-05B6-44A8-9542-54A910F2F8E8}" srcOrd="1" destOrd="0" presId="urn:microsoft.com/office/officeart/2005/8/layout/hProcess11"/>
    <dgm:cxn modelId="{20947084-4537-4567-A5AE-8AFE2F1C7B5E}" type="presParOf" srcId="{D88C69EF-BB99-4EA2-850A-5BD2C9E5E08C}" destId="{BC308758-5515-4879-9CFE-E81CB809E3BC}" srcOrd="2" destOrd="0" presId="urn:microsoft.com/office/officeart/2005/8/layout/hProcess11"/>
    <dgm:cxn modelId="{83F11F89-B2E4-4739-B6F9-050FC576E757}" type="presParOf" srcId="{D3C7FD77-B55B-45AE-A6ED-528BD3EA1C2C}" destId="{E9A8945D-85B5-4779-A13F-1AF7C60F1578}" srcOrd="1" destOrd="0" presId="urn:microsoft.com/office/officeart/2005/8/layout/hProcess11"/>
    <dgm:cxn modelId="{A5706B58-B402-433D-AE5F-531BAA4F4583}" type="presParOf" srcId="{D3C7FD77-B55B-45AE-A6ED-528BD3EA1C2C}" destId="{7615B471-090B-4FF3-9351-55C38CE493C1}" srcOrd="2" destOrd="0" presId="urn:microsoft.com/office/officeart/2005/8/layout/hProcess11"/>
    <dgm:cxn modelId="{B64B63CC-C153-4DB9-8C55-D27C141E77C3}" type="presParOf" srcId="{7615B471-090B-4FF3-9351-55C38CE493C1}" destId="{F9361B83-1059-4840-B4B8-F579B01286A3}" srcOrd="0" destOrd="0" presId="urn:microsoft.com/office/officeart/2005/8/layout/hProcess11"/>
    <dgm:cxn modelId="{3AB73AB6-727A-47E0-83A0-E415E2967EB0}" type="presParOf" srcId="{7615B471-090B-4FF3-9351-55C38CE493C1}" destId="{D1B5517A-CA6B-443A-82C0-4A37D9F64F99}" srcOrd="1" destOrd="0" presId="urn:microsoft.com/office/officeart/2005/8/layout/hProcess11"/>
    <dgm:cxn modelId="{C066949C-EC57-4A1A-9984-5AC9EB727DB6}" type="presParOf" srcId="{7615B471-090B-4FF3-9351-55C38CE493C1}" destId="{1298ABCA-89F5-46E6-9124-F1F600113C84}" srcOrd="2" destOrd="0" presId="urn:microsoft.com/office/officeart/2005/8/layout/hProcess11"/>
    <dgm:cxn modelId="{14D9D88D-390C-4A9B-98EA-BCCC66115042}" type="presParOf" srcId="{D3C7FD77-B55B-45AE-A6ED-528BD3EA1C2C}" destId="{60E1DD45-1CB4-4E4B-B792-F94ECD8EEB6C}" srcOrd="3" destOrd="0" presId="urn:microsoft.com/office/officeart/2005/8/layout/hProcess11"/>
    <dgm:cxn modelId="{4254595C-45BB-4DF6-B83A-8756134A2CFF}" type="presParOf" srcId="{D3C7FD77-B55B-45AE-A6ED-528BD3EA1C2C}" destId="{F2009E05-BAF9-4428-BA88-4515FBCD3F40}" srcOrd="4" destOrd="0" presId="urn:microsoft.com/office/officeart/2005/8/layout/hProcess11"/>
    <dgm:cxn modelId="{E36892A7-AE78-41A6-8888-95AF73F6D525}" type="presParOf" srcId="{F2009E05-BAF9-4428-BA88-4515FBCD3F40}" destId="{D0349B7F-4BAA-4DCC-88D0-75F9E484EF0C}" srcOrd="0" destOrd="0" presId="urn:microsoft.com/office/officeart/2005/8/layout/hProcess11"/>
    <dgm:cxn modelId="{D8A1685B-D847-41BE-A253-4DB3EABAE08E}" type="presParOf" srcId="{F2009E05-BAF9-4428-BA88-4515FBCD3F40}" destId="{0DE8F0F5-5962-4594-9711-413ED32BFF41}" srcOrd="1" destOrd="0" presId="urn:microsoft.com/office/officeart/2005/8/layout/hProcess11"/>
    <dgm:cxn modelId="{7FD07CC2-BCD7-4CE1-B611-C9894AD098A6}" type="presParOf" srcId="{F2009E05-BAF9-4428-BA88-4515FBCD3F40}" destId="{03B29679-819C-4A1C-8447-C5AF70431004}" srcOrd="2" destOrd="0" presId="urn:microsoft.com/office/officeart/2005/8/layout/hProcess11"/>
    <dgm:cxn modelId="{D719BAF2-1A6F-4EFF-812B-1DA144BE9A68}" type="presParOf" srcId="{D3C7FD77-B55B-45AE-A6ED-528BD3EA1C2C}" destId="{B2C26CF8-69C7-42D5-9F6B-61E87BB3BAB3}" srcOrd="5" destOrd="0" presId="urn:microsoft.com/office/officeart/2005/8/layout/hProcess11"/>
    <dgm:cxn modelId="{8911382A-FB41-49CC-9362-AB4C447AEB12}" type="presParOf" srcId="{D3C7FD77-B55B-45AE-A6ED-528BD3EA1C2C}" destId="{F2D4ED02-AA05-44AA-85FD-F9648DC47A0F}" srcOrd="6" destOrd="0" presId="urn:microsoft.com/office/officeart/2005/8/layout/hProcess11"/>
    <dgm:cxn modelId="{E5E033A7-3173-47B6-AF08-CCD58278C28C}" type="presParOf" srcId="{F2D4ED02-AA05-44AA-85FD-F9648DC47A0F}" destId="{2706F111-0E6B-4A58-9B0C-2C5CB7B9F696}" srcOrd="0" destOrd="0" presId="urn:microsoft.com/office/officeart/2005/8/layout/hProcess11"/>
    <dgm:cxn modelId="{43FA7BC3-9247-42E3-927B-FDBA8745001E}" type="presParOf" srcId="{F2D4ED02-AA05-44AA-85FD-F9648DC47A0F}" destId="{742E2DF4-67F7-4A06-B520-FC1513D2362D}" srcOrd="1" destOrd="0" presId="urn:microsoft.com/office/officeart/2005/8/layout/hProcess11"/>
    <dgm:cxn modelId="{B862A3D4-4132-4AD3-BEF0-1F8D69DC852F}" type="presParOf" srcId="{F2D4ED02-AA05-44AA-85FD-F9648DC47A0F}" destId="{9DADECF2-5DAC-4A12-80CA-040A21DFAC8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7775-3636-408E-BD10-705E35419E40}">
      <dsp:nvSpPr>
        <dsp:cNvPr id="0" name=""/>
        <dsp:cNvSpPr/>
      </dsp:nvSpPr>
      <dsp:spPr>
        <a:xfrm>
          <a:off x="0" y="1091373"/>
          <a:ext cx="11722608" cy="145516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12596-FF4A-4CEA-A56B-C3BCDDB5E830}">
      <dsp:nvSpPr>
        <dsp:cNvPr id="0" name=""/>
        <dsp:cNvSpPr/>
      </dsp:nvSpPr>
      <dsp:spPr>
        <a:xfrm>
          <a:off x="3817" y="0"/>
          <a:ext cx="2611661"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net(2017)</a:t>
          </a:r>
          <a:endParaRPr lang="he-IL" sz="2400" kern="1200" dirty="0"/>
        </a:p>
      </dsp:txBody>
      <dsp:txXfrm>
        <a:off x="3817" y="0"/>
        <a:ext cx="2611661" cy="1455164"/>
      </dsp:txXfrm>
    </dsp:sp>
    <dsp:sp modelId="{182D05E4-05B6-44A8-9542-54A910F2F8E8}">
      <dsp:nvSpPr>
        <dsp:cNvPr id="0" name=""/>
        <dsp:cNvSpPr/>
      </dsp:nvSpPr>
      <dsp:spPr>
        <a:xfrm>
          <a:off x="1127752"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61B83-1059-4840-B4B8-F579B01286A3}">
      <dsp:nvSpPr>
        <dsp:cNvPr id="0" name=""/>
        <dsp:cNvSpPr/>
      </dsp:nvSpPr>
      <dsp:spPr>
        <a:xfrm>
          <a:off x="2736720" y="2182746"/>
          <a:ext cx="319626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Point net ++(2017)</a:t>
          </a:r>
          <a:endParaRPr lang="he-IL" sz="2400" kern="1200" dirty="0"/>
        </a:p>
      </dsp:txBody>
      <dsp:txXfrm>
        <a:off x="2736720" y="2182746"/>
        <a:ext cx="3196269" cy="1455164"/>
      </dsp:txXfrm>
    </dsp:sp>
    <dsp:sp modelId="{D1B5517A-CA6B-443A-82C0-4A37D9F64F99}">
      <dsp:nvSpPr>
        <dsp:cNvPr id="0" name=""/>
        <dsp:cNvSpPr/>
      </dsp:nvSpPr>
      <dsp:spPr>
        <a:xfrm>
          <a:off x="4123930" y="1637059"/>
          <a:ext cx="363791" cy="36379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49B7F-4BAA-4DCC-88D0-75F9E484EF0C}">
      <dsp:nvSpPr>
        <dsp:cNvPr id="0" name=""/>
        <dsp:cNvSpPr/>
      </dsp:nvSpPr>
      <dsp:spPr>
        <a:xfrm>
          <a:off x="5996173" y="0"/>
          <a:ext cx="2613892"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CNN(2018)</a:t>
          </a:r>
          <a:endParaRPr lang="he-IL" sz="2400" kern="1200" dirty="0"/>
        </a:p>
      </dsp:txBody>
      <dsp:txXfrm>
        <a:off x="5996173" y="0"/>
        <a:ext cx="2613892" cy="1455164"/>
      </dsp:txXfrm>
    </dsp:sp>
    <dsp:sp modelId="{0DE8F0F5-5962-4594-9711-413ED32BFF41}">
      <dsp:nvSpPr>
        <dsp:cNvPr id="0" name=""/>
        <dsp:cNvSpPr/>
      </dsp:nvSpPr>
      <dsp:spPr>
        <a:xfrm>
          <a:off x="7121224" y="1637059"/>
          <a:ext cx="363791" cy="36379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6F111-0E6B-4A58-9B0C-2C5CB7B9F696}">
      <dsp:nvSpPr>
        <dsp:cNvPr id="0" name=""/>
        <dsp:cNvSpPr/>
      </dsp:nvSpPr>
      <dsp:spPr>
        <a:xfrm>
          <a:off x="8702279" y="2182746"/>
          <a:ext cx="1844250"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PCT(2021)</a:t>
          </a:r>
          <a:endParaRPr lang="he-IL" sz="2400" kern="1200" dirty="0"/>
        </a:p>
      </dsp:txBody>
      <dsp:txXfrm>
        <a:off x="8702279" y="2182746"/>
        <a:ext cx="1844250" cy="1455164"/>
      </dsp:txXfrm>
    </dsp:sp>
    <dsp:sp modelId="{742E2DF4-67F7-4A06-B520-FC1513D2362D}">
      <dsp:nvSpPr>
        <dsp:cNvPr id="0" name=""/>
        <dsp:cNvSpPr/>
      </dsp:nvSpPr>
      <dsp:spPr>
        <a:xfrm>
          <a:off x="9442508" y="1637059"/>
          <a:ext cx="363791" cy="363791"/>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E4819F-D128-407E-AA2F-A61F1CF0AA44}" type="datetimeFigureOut">
              <a:rPr lang="he-IL" smtClean="0"/>
              <a:t>כ"ט/אייר/תשפ"ב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95E7503-435B-411E-947E-57E15E131ECE}" type="slidenum">
              <a:rPr lang="he-IL" smtClean="0"/>
              <a:t>‹#›</a:t>
            </a:fld>
            <a:endParaRPr lang="he-IL"/>
          </a:p>
        </p:txBody>
      </p:sp>
    </p:spTree>
    <p:extLst>
      <p:ext uri="{BB962C8B-B14F-4D97-AF65-F5344CB8AC3E}">
        <p14:creationId xmlns:p14="http://schemas.microsoft.com/office/powerpoint/2010/main" val="3464273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9</a:t>
            </a:fld>
            <a:endParaRPr lang="he-IL"/>
          </a:p>
        </p:txBody>
      </p:sp>
    </p:spTree>
    <p:extLst>
      <p:ext uri="{BB962C8B-B14F-4D97-AF65-F5344CB8AC3E}">
        <p14:creationId xmlns:p14="http://schemas.microsoft.com/office/powerpoint/2010/main" val="14031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10</a:t>
            </a:fld>
            <a:endParaRPr lang="he-IL"/>
          </a:p>
        </p:txBody>
      </p:sp>
    </p:spTree>
    <p:extLst>
      <p:ext uri="{BB962C8B-B14F-4D97-AF65-F5344CB8AC3E}">
        <p14:creationId xmlns:p14="http://schemas.microsoft.com/office/powerpoint/2010/main" val="96874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20</a:t>
            </a:fld>
            <a:endParaRPr lang="he-IL"/>
          </a:p>
        </p:txBody>
      </p:sp>
    </p:spTree>
    <p:extLst>
      <p:ext uri="{BB962C8B-B14F-4D97-AF65-F5344CB8AC3E}">
        <p14:creationId xmlns:p14="http://schemas.microsoft.com/office/powerpoint/2010/main" val="3080678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25</a:t>
            </a:fld>
            <a:endParaRPr lang="he-IL"/>
          </a:p>
        </p:txBody>
      </p:sp>
    </p:spTree>
    <p:extLst>
      <p:ext uri="{BB962C8B-B14F-4D97-AF65-F5344CB8AC3E}">
        <p14:creationId xmlns:p14="http://schemas.microsoft.com/office/powerpoint/2010/main" val="1314066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26</a:t>
            </a:fld>
            <a:endParaRPr lang="he-IL"/>
          </a:p>
        </p:txBody>
      </p:sp>
    </p:spTree>
    <p:extLst>
      <p:ext uri="{BB962C8B-B14F-4D97-AF65-F5344CB8AC3E}">
        <p14:creationId xmlns:p14="http://schemas.microsoft.com/office/powerpoint/2010/main" val="274668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27</a:t>
            </a:fld>
            <a:endParaRPr lang="he-IL"/>
          </a:p>
        </p:txBody>
      </p:sp>
    </p:spTree>
    <p:extLst>
      <p:ext uri="{BB962C8B-B14F-4D97-AF65-F5344CB8AC3E}">
        <p14:creationId xmlns:p14="http://schemas.microsoft.com/office/powerpoint/2010/main" val="347697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2RkmGapgMb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modelnet.cs.princeton.ed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shapenet.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hyperlink" Target="https://paperswithcode.com/dataset/s3di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35.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3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37.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3.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anahanocka.github.io/point2mesh"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err="1"/>
              <a:t>a.I</a:t>
            </a:r>
            <a:r>
              <a:rPr lang="en-US" dirty="0"/>
              <a:t> in 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a:t>Roey Robin  </a:t>
            </a: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275DADFB-A6FA-593F-DE32-2F26ADD83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650" y="951300"/>
            <a:ext cx="2857500" cy="1600200"/>
          </a:xfrm>
          <a:prstGeom prst="rect">
            <a:avLst/>
          </a:prstGeom>
        </p:spPr>
      </p:pic>
      <p:pic>
        <p:nvPicPr>
          <p:cNvPr id="7" name="תמונה 6" descr="תמונה שמכילה אדם, איש, עניבה&#10;&#10;התיאור נוצר באופן אוטומטי">
            <a:extLst>
              <a:ext uri="{FF2B5EF4-FFF2-40B4-BE49-F238E27FC236}">
                <a16:creationId xmlns:a16="http://schemas.microsoft.com/office/drawing/2014/main" id="{7491D90B-A2F4-21BC-5034-BE975BBBE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80214" y="856076"/>
            <a:ext cx="2609850" cy="1752600"/>
          </a:xfrm>
          <a:prstGeom prst="rect">
            <a:avLst/>
          </a:prstGeom>
        </p:spPr>
      </p:pic>
      <p:pic>
        <p:nvPicPr>
          <p:cNvPr id="9" name="תמונה 8" descr="תמונה שמכילה טקסט, אלקטרוניקה, מחשב&#10;&#10;התיאור נוצר באופן אוטומטי">
            <a:extLst>
              <a:ext uri="{FF2B5EF4-FFF2-40B4-BE49-F238E27FC236}">
                <a16:creationId xmlns:a16="http://schemas.microsoft.com/office/drawing/2014/main" id="{F405A5E3-176B-61EF-85F6-2E86BE095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350" y="4322701"/>
            <a:ext cx="2781300" cy="1647825"/>
          </a:xfrm>
          <a:prstGeom prst="rect">
            <a:avLst/>
          </a:prstGeom>
        </p:spPr>
      </p:pic>
      <p:pic>
        <p:nvPicPr>
          <p:cNvPr id="11" name="תמונה 10" descr="תמונה שמכילה טקסט&#10;&#10;התיאור נוצר באופן אוטומטי">
            <a:extLst>
              <a:ext uri="{FF2B5EF4-FFF2-40B4-BE49-F238E27FC236}">
                <a16:creationId xmlns:a16="http://schemas.microsoft.com/office/drawing/2014/main" id="{09674921-1EEE-1DF6-C298-0EEA3C9F1C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899" y="4322701"/>
            <a:ext cx="2847975" cy="1600200"/>
          </a:xfrm>
          <a:prstGeom prst="rect">
            <a:avLst/>
          </a:prstGeom>
        </p:spPr>
      </p:pic>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Medical</a:t>
            </a:r>
          </a:p>
          <a:p>
            <a:pPr lvl="3" algn="l" rtl="0"/>
            <a:r>
              <a:rPr lang="en-US" dirty="0"/>
              <a:t>Explain ability about different organ in our body </a:t>
            </a:r>
          </a:p>
          <a:p>
            <a:pPr lvl="3" algn="l" rtl="0"/>
            <a:r>
              <a:rPr lang="en-US" dirty="0"/>
              <a:t>Examine decease </a:t>
            </a:r>
          </a:p>
          <a:p>
            <a:pPr lvl="3" algn="l" rtl="0"/>
            <a:r>
              <a:rPr lang="en-US" dirty="0"/>
              <a:t>Simulation – for doctor's paretic: </a:t>
            </a:r>
            <a:r>
              <a:rPr lang="en-US" dirty="0">
                <a:hlinkClick r:id="rId3"/>
              </a:rPr>
              <a:t>https://www.youtube.com/watch?v=2RkmGapgMbc</a:t>
            </a:r>
            <a:endParaRPr lang="en-US" dirty="0"/>
          </a:p>
          <a:p>
            <a:pPr marL="1371600" lvl="3" indent="0" algn="l" rtl="0">
              <a:buNone/>
            </a:pPr>
            <a:r>
              <a:rPr lang="en-US" dirty="0"/>
              <a:t> </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endParaRPr lang="he-IL" dirty="0"/>
          </a:p>
        </p:txBody>
      </p:sp>
      <p:pic>
        <p:nvPicPr>
          <p:cNvPr id="5" name="תמונה 4">
            <a:extLst>
              <a:ext uri="{FF2B5EF4-FFF2-40B4-BE49-F238E27FC236}">
                <a16:creationId xmlns:a16="http://schemas.microsoft.com/office/drawing/2014/main" id="{D06A9215-F501-2608-54B6-D1C15999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93" y="3624943"/>
            <a:ext cx="2559196" cy="2663890"/>
          </a:xfrm>
          <a:prstGeom prst="rect">
            <a:avLst/>
          </a:prstGeom>
        </p:spPr>
      </p:pic>
      <p:pic>
        <p:nvPicPr>
          <p:cNvPr id="7" name="תמונה 6" descr="תמונה שמכילה פירות, אנונה קשקשית&#10;&#10;התיאור נוצר באופן אוטומטי">
            <a:extLst>
              <a:ext uri="{FF2B5EF4-FFF2-40B4-BE49-F238E27FC236}">
                <a16:creationId xmlns:a16="http://schemas.microsoft.com/office/drawing/2014/main" id="{38E165DB-8450-65D5-D4B7-EF4683EB6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4710" y="3624942"/>
            <a:ext cx="3556429" cy="2663889"/>
          </a:xfrm>
          <a:prstGeom prst="rect">
            <a:avLst/>
          </a:prstGeom>
        </p:spPr>
      </p:pic>
      <p:pic>
        <p:nvPicPr>
          <p:cNvPr id="9" name="תמונה 8">
            <a:extLst>
              <a:ext uri="{FF2B5EF4-FFF2-40B4-BE49-F238E27FC236}">
                <a16:creationId xmlns:a16="http://schemas.microsoft.com/office/drawing/2014/main" id="{3AA0E954-FCAB-8A86-D690-6E02E2B62F43}"/>
              </a:ext>
            </a:extLst>
          </p:cNvPr>
          <p:cNvPicPr>
            <a:picLocks noChangeAspect="1"/>
          </p:cNvPicPr>
          <p:nvPr/>
        </p:nvPicPr>
        <p:blipFill rotWithShape="1">
          <a:blip r:embed="rId6">
            <a:extLst>
              <a:ext uri="{28A0092B-C50C-407E-A947-70E740481C1C}">
                <a14:useLocalDpi xmlns:a14="http://schemas.microsoft.com/office/drawing/2010/main" val="0"/>
              </a:ext>
            </a:extLst>
          </a:blip>
          <a:srcRect l="6747" r="15811"/>
          <a:stretch/>
        </p:blipFill>
        <p:spPr>
          <a:xfrm>
            <a:off x="7617274" y="3624943"/>
            <a:ext cx="3671585" cy="2663888"/>
          </a:xfrm>
          <a:prstGeom prst="rect">
            <a:avLst/>
          </a:prstGeom>
        </p:spPr>
      </p:pic>
    </p:spTree>
    <p:extLst>
      <p:ext uri="{BB962C8B-B14F-4D97-AF65-F5344CB8AC3E}">
        <p14:creationId xmlns:p14="http://schemas.microsoft.com/office/powerpoint/2010/main" val="34157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316736"/>
            <a:ext cx="11734800" cy="5198725"/>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endParaRPr lang="en-US" sz="1400" b="1" i="0" kern="1200" dirty="0"/>
            </a:p>
            <a:p>
              <a:pPr marL="0" lvl="0" indent="0" algn="ctr" defTabSz="800100" rtl="1">
                <a:lnSpc>
                  <a:spcPct val="90000"/>
                </a:lnSpc>
                <a:spcBef>
                  <a:spcPct val="0"/>
                </a:spcBef>
                <a:spcAft>
                  <a:spcPct val="35000"/>
                </a:spcAft>
                <a:buNone/>
              </a:pPr>
              <a:endParaRPr lang="en-US" sz="1400" b="1" dirty="0"/>
            </a:p>
            <a:p>
              <a:pPr marL="0" lvl="0" indent="0" algn="ctr" defTabSz="800100" rtl="1">
                <a:lnSpc>
                  <a:spcPct val="90000"/>
                </a:lnSpc>
                <a:spcBef>
                  <a:spcPct val="0"/>
                </a:spcBef>
                <a:spcAft>
                  <a:spcPct val="35000"/>
                </a:spcAft>
                <a:buNone/>
              </a:pPr>
              <a:r>
                <a:rPr lang="en-US" sz="1400" b="1" i="0" kern="1200" dirty="0"/>
                <a:t>Transformer</a:t>
              </a:r>
            </a:p>
            <a:p>
              <a:pPr marL="0" lvl="0" indent="0" algn="ctr" defTabSz="800100" rtl="1">
                <a:lnSpc>
                  <a:spcPct val="90000"/>
                </a:lnSpc>
                <a:spcBef>
                  <a:spcPct val="0"/>
                </a:spcBef>
                <a:spcAft>
                  <a:spcPct val="35000"/>
                </a:spcAft>
                <a:buNone/>
              </a:pPr>
              <a:r>
                <a:rPr lang="en-US" sz="1400" b="1" i="0" kern="1200" dirty="0"/>
                <a:t> for Point </a:t>
              </a:r>
            </a:p>
            <a:p>
              <a:pPr marL="0" lvl="0" indent="0" algn="ctr" defTabSz="800100" rtl="1">
                <a:lnSpc>
                  <a:spcPct val="90000"/>
                </a:lnSpc>
                <a:spcBef>
                  <a:spcPct val="0"/>
                </a:spcBef>
                <a:spcAft>
                  <a:spcPct val="35000"/>
                </a:spcAft>
                <a:buNone/>
              </a:pPr>
              <a:r>
                <a:rPr lang="en-US" sz="1400" b="1" i="0" kern="1200" dirty="0"/>
                <a:t>Cloud Representation</a:t>
              </a:r>
              <a:br>
                <a:rPr lang="en-US" sz="1400" kern="1200" dirty="0"/>
              </a:br>
              <a:endParaRPr lang="he-IL" sz="14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412316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5572" y="1403850"/>
            <a:ext cx="10769208" cy="3695136"/>
          </a:xfrm>
        </p:spPr>
        <p:txBody>
          <a:bodyPr/>
          <a:lstStyle/>
          <a:p>
            <a:pPr algn="l" rtl="0"/>
            <a:r>
              <a:rPr lang="en-US" dirty="0"/>
              <a:t>NLP transformers:</a:t>
            </a:r>
          </a:p>
          <a:p>
            <a:pPr lvl="1" algn="l" rtl="0"/>
            <a:r>
              <a:rPr lang="en-US" dirty="0"/>
              <a:t>New family of natural network architectures from the paper “attention is all you need” (2017 )</a:t>
            </a:r>
          </a:p>
          <a:p>
            <a:pPr lvl="1" algn="l" rtl="0"/>
            <a:r>
              <a:rPr lang="en-US" dirty="0"/>
              <a:t> the general idea is to add context to the prediction of architectures.</a:t>
            </a:r>
          </a:p>
          <a:p>
            <a:pPr lvl="1" algn="l" rtl="0"/>
            <a:r>
              <a:rPr lang="en-US" dirty="0"/>
              <a:t>In NLP task needed to convert sentences into sequence of tokens which feed into the attention block.</a:t>
            </a:r>
          </a:p>
          <a:p>
            <a:pPr lvl="1" algn="l" rtl="0"/>
            <a:r>
              <a:rPr lang="en-US" dirty="0"/>
              <a:t>The NLP transformers achieve state of the art performance on NLP tasks</a:t>
            </a:r>
          </a:p>
          <a:p>
            <a:pPr lvl="1" algn="l" rtl="0"/>
            <a:endParaRPr lang="en-US" dirty="0"/>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12" y="3923578"/>
            <a:ext cx="4624716" cy="2753152"/>
          </a:xfrm>
          <a:prstGeom prst="rect">
            <a:avLst/>
          </a:prstGeom>
        </p:spPr>
      </p:pic>
      <p:pic>
        <p:nvPicPr>
          <p:cNvPr id="6" name="תמונה 5">
            <a:extLst>
              <a:ext uri="{FF2B5EF4-FFF2-40B4-BE49-F238E27FC236}">
                <a16:creationId xmlns:a16="http://schemas.microsoft.com/office/drawing/2014/main" id="{5A9F0DD4-A304-A56C-36BB-7202498A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99" y="3739853"/>
            <a:ext cx="2432974" cy="3113459"/>
          </a:xfrm>
          <a:prstGeom prst="rect">
            <a:avLst/>
          </a:prstGeom>
        </p:spPr>
      </p:pic>
    </p:spTree>
    <p:extLst>
      <p:ext uri="{BB962C8B-B14F-4D97-AF65-F5344CB8AC3E}">
        <p14:creationId xmlns:p14="http://schemas.microsoft.com/office/powerpoint/2010/main" val="352828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Inspired from NLP transformers, vision field, also apply self-attention concept</a:t>
            </a:r>
          </a:p>
          <a:p>
            <a:pPr lvl="1" algn="l" rtl="0"/>
            <a:r>
              <a:rPr lang="en-US" dirty="0"/>
              <a:t>In order to use transformers, each image need pass tokenization:</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988" y="3443349"/>
            <a:ext cx="4087085" cy="2302391"/>
          </a:xfrm>
          <a:prstGeom prst="rect">
            <a:avLst/>
          </a:prstGeom>
        </p:spPr>
      </p:pic>
      <p:pic>
        <p:nvPicPr>
          <p:cNvPr id="5" name="תמונה 4">
            <a:extLst>
              <a:ext uri="{FF2B5EF4-FFF2-40B4-BE49-F238E27FC236}">
                <a16:creationId xmlns:a16="http://schemas.microsoft.com/office/drawing/2014/main" id="{1C5A3FB2-EFD9-D6C4-56E0-95C2F0AF9F58}"/>
              </a:ext>
            </a:extLst>
          </p:cNvPr>
          <p:cNvPicPr>
            <a:picLocks noChangeAspect="1"/>
          </p:cNvPicPr>
          <p:nvPr/>
        </p:nvPicPr>
        <p:blipFill rotWithShape="1">
          <a:blip r:embed="rId3">
            <a:extLst>
              <a:ext uri="{28A0092B-C50C-407E-A947-70E740481C1C}">
                <a14:useLocalDpi xmlns:a14="http://schemas.microsoft.com/office/drawing/2010/main" val="0"/>
              </a:ext>
            </a:extLst>
          </a:blip>
          <a:srcRect l="5701" t="10889" r="15494" b="31638"/>
          <a:stretch/>
        </p:blipFill>
        <p:spPr>
          <a:xfrm>
            <a:off x="1341524" y="3452488"/>
            <a:ext cx="5590144" cy="2293252"/>
          </a:xfrm>
          <a:prstGeom prst="rect">
            <a:avLst/>
          </a:prstGeom>
        </p:spPr>
      </p:pic>
    </p:spTree>
    <p:extLst>
      <p:ext uri="{BB962C8B-B14F-4D97-AF65-F5344CB8AC3E}">
        <p14:creationId xmlns:p14="http://schemas.microsoft.com/office/powerpoint/2010/main" val="407922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the main paper that achieve state of the art results was DETR (2020)</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6" name="תמונה 5">
            <a:extLst>
              <a:ext uri="{FF2B5EF4-FFF2-40B4-BE49-F238E27FC236}">
                <a16:creationId xmlns:a16="http://schemas.microsoft.com/office/drawing/2014/main" id="{C651CA7F-E07A-296B-0E8F-D79CEE33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1" y="2557016"/>
            <a:ext cx="6943911" cy="3545204"/>
          </a:xfrm>
          <a:prstGeom prst="rect">
            <a:avLst/>
          </a:prstGeom>
        </p:spPr>
      </p:pic>
      <p:pic>
        <p:nvPicPr>
          <p:cNvPr id="8" name="תמונה 7">
            <a:extLst>
              <a:ext uri="{FF2B5EF4-FFF2-40B4-BE49-F238E27FC236}">
                <a16:creationId xmlns:a16="http://schemas.microsoft.com/office/drawing/2014/main" id="{49AC984F-6AE7-C7AB-7554-7C6ED1C682A3}"/>
              </a:ext>
            </a:extLst>
          </p:cNvPr>
          <p:cNvPicPr>
            <a:picLocks noChangeAspect="1"/>
          </p:cNvPicPr>
          <p:nvPr/>
        </p:nvPicPr>
        <p:blipFill>
          <a:blip r:embed="rId3"/>
          <a:stretch>
            <a:fillRect/>
          </a:stretch>
        </p:blipFill>
        <p:spPr>
          <a:xfrm>
            <a:off x="6941732" y="2267112"/>
            <a:ext cx="5211537" cy="2202250"/>
          </a:xfrm>
          <a:prstGeom prst="rect">
            <a:avLst/>
          </a:prstGeom>
        </p:spPr>
      </p:pic>
      <p:pic>
        <p:nvPicPr>
          <p:cNvPr id="11" name="תמונה 10">
            <a:extLst>
              <a:ext uri="{FF2B5EF4-FFF2-40B4-BE49-F238E27FC236}">
                <a16:creationId xmlns:a16="http://schemas.microsoft.com/office/drawing/2014/main" id="{761A7920-43F3-25E3-1F9D-E1B0C4D67572}"/>
              </a:ext>
            </a:extLst>
          </p:cNvPr>
          <p:cNvPicPr>
            <a:picLocks noChangeAspect="1"/>
          </p:cNvPicPr>
          <p:nvPr/>
        </p:nvPicPr>
        <p:blipFill>
          <a:blip r:embed="rId4"/>
          <a:stretch>
            <a:fillRect/>
          </a:stretch>
        </p:blipFill>
        <p:spPr>
          <a:xfrm>
            <a:off x="6941732" y="4469362"/>
            <a:ext cx="5286985" cy="2388637"/>
          </a:xfrm>
          <a:prstGeom prst="rect">
            <a:avLst/>
          </a:prstGeom>
        </p:spPr>
      </p:pic>
      <p:sp>
        <p:nvSpPr>
          <p:cNvPr id="4" name="אליפסה 3">
            <a:extLst>
              <a:ext uri="{FF2B5EF4-FFF2-40B4-BE49-F238E27FC236}">
                <a16:creationId xmlns:a16="http://schemas.microsoft.com/office/drawing/2014/main" id="{DDA7F743-182D-6BAB-5CC6-48C80AE89B3A}"/>
              </a:ext>
            </a:extLst>
          </p:cNvPr>
          <p:cNvSpPr/>
          <p:nvPr/>
        </p:nvSpPr>
        <p:spPr>
          <a:xfrm>
            <a:off x="38730" y="3566160"/>
            <a:ext cx="1396878" cy="90320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cxnSp>
        <p:nvCxnSpPr>
          <p:cNvPr id="7" name="מחבר חץ ישר 6">
            <a:extLst>
              <a:ext uri="{FF2B5EF4-FFF2-40B4-BE49-F238E27FC236}">
                <a16:creationId xmlns:a16="http://schemas.microsoft.com/office/drawing/2014/main" id="{BE223D4A-5C8B-93E2-1420-20D84C780D47}"/>
              </a:ext>
            </a:extLst>
          </p:cNvPr>
          <p:cNvCxnSpPr/>
          <p:nvPr/>
        </p:nvCxnSpPr>
        <p:spPr>
          <a:xfrm flipV="1">
            <a:off x="10716768" y="5954797"/>
            <a:ext cx="115071" cy="80261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0" name="מחבר חץ ישר 9">
            <a:extLst>
              <a:ext uri="{FF2B5EF4-FFF2-40B4-BE49-F238E27FC236}">
                <a16:creationId xmlns:a16="http://schemas.microsoft.com/office/drawing/2014/main" id="{995D735F-DB1C-EE7D-844D-97CAB5CA7CBB}"/>
              </a:ext>
            </a:extLst>
          </p:cNvPr>
          <p:cNvCxnSpPr>
            <a:cxnSpLocks/>
          </p:cNvCxnSpPr>
          <p:nvPr/>
        </p:nvCxnSpPr>
        <p:spPr>
          <a:xfrm flipH="1">
            <a:off x="9941823" y="5539523"/>
            <a:ext cx="235449" cy="321883"/>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cxnSp>
        <p:nvCxnSpPr>
          <p:cNvPr id="13" name="מחבר חץ ישר 12">
            <a:extLst>
              <a:ext uri="{FF2B5EF4-FFF2-40B4-BE49-F238E27FC236}">
                <a16:creationId xmlns:a16="http://schemas.microsoft.com/office/drawing/2014/main" id="{02AC8C22-01A9-8085-3CA3-A5F05ACBB1D0}"/>
              </a:ext>
            </a:extLst>
          </p:cNvPr>
          <p:cNvCxnSpPr>
            <a:cxnSpLocks/>
          </p:cNvCxnSpPr>
          <p:nvPr/>
        </p:nvCxnSpPr>
        <p:spPr>
          <a:xfrm flipH="1">
            <a:off x="9433171" y="5701181"/>
            <a:ext cx="304105" cy="0"/>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cxnSp>
        <p:nvCxnSpPr>
          <p:cNvPr id="15" name="מחבר חץ ישר 14">
            <a:extLst>
              <a:ext uri="{FF2B5EF4-FFF2-40B4-BE49-F238E27FC236}">
                <a16:creationId xmlns:a16="http://schemas.microsoft.com/office/drawing/2014/main" id="{9A64A5D7-4939-3007-5ECE-36BD16186AE2}"/>
              </a:ext>
            </a:extLst>
          </p:cNvPr>
          <p:cNvCxnSpPr>
            <a:cxnSpLocks/>
          </p:cNvCxnSpPr>
          <p:nvPr/>
        </p:nvCxnSpPr>
        <p:spPr>
          <a:xfrm>
            <a:off x="9055219" y="4617720"/>
            <a:ext cx="0" cy="246888"/>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77493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Model goals:</a:t>
            </a:r>
          </a:p>
          <a:p>
            <a:pPr lvl="1" algn="l" rtl="0"/>
            <a:r>
              <a:rPr lang="en-US" sz="2000" dirty="0"/>
              <a:t>shape classification</a:t>
            </a:r>
          </a:p>
          <a:p>
            <a:pPr lvl="1" algn="l" rtl="0"/>
            <a:endParaRPr lang="en-US" sz="2000" dirty="0"/>
          </a:p>
          <a:p>
            <a:pPr lvl="1" algn="l" rtl="0"/>
            <a:endParaRPr lang="en-US" sz="2000" dirty="0"/>
          </a:p>
          <a:p>
            <a:pPr marL="457200" lvl="1" indent="0" algn="l" rtl="0">
              <a:buNone/>
            </a:pPr>
            <a:endParaRPr lang="en-US" sz="2000" dirty="0"/>
          </a:p>
          <a:p>
            <a:pPr lvl="1" algn="l" rtl="0"/>
            <a:r>
              <a:rPr lang="en-US" sz="2000" dirty="0"/>
              <a:t>semantic segmentation</a:t>
            </a:r>
          </a:p>
          <a:p>
            <a:pPr marL="0" indent="0" algn="l" rtl="0">
              <a:buNone/>
            </a:pPr>
            <a:r>
              <a:rPr lang="en-US" dirty="0"/>
              <a:t> </a:t>
            </a:r>
            <a:endParaRPr lang="he-IL" dirty="0"/>
          </a:p>
        </p:txBody>
      </p:sp>
      <p:pic>
        <p:nvPicPr>
          <p:cNvPr id="13" name="תמונה 12" descr="תמונה שמכילה כביש&#10;&#10;התיאור נוצר באופן אוטומטי">
            <a:extLst>
              <a:ext uri="{FF2B5EF4-FFF2-40B4-BE49-F238E27FC236}">
                <a16:creationId xmlns:a16="http://schemas.microsoft.com/office/drawing/2014/main" id="{DDA36DD7-A676-B793-523B-4CFC31A86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808" y="3906446"/>
            <a:ext cx="4339643" cy="2891287"/>
          </a:xfrm>
          <a:prstGeom prst="rect">
            <a:avLst/>
          </a:prstGeom>
        </p:spPr>
      </p:pic>
      <p:pic>
        <p:nvPicPr>
          <p:cNvPr id="15" name="תמונה 14">
            <a:extLst>
              <a:ext uri="{FF2B5EF4-FFF2-40B4-BE49-F238E27FC236}">
                <a16:creationId xmlns:a16="http://schemas.microsoft.com/office/drawing/2014/main" id="{A89F555D-5CE6-5CBA-9EC8-F770CCCE0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08" y="1613724"/>
            <a:ext cx="4339643" cy="2292722"/>
          </a:xfrm>
          <a:prstGeom prst="rect">
            <a:avLst/>
          </a:prstGeom>
        </p:spPr>
      </p:pic>
    </p:spTree>
    <p:extLst>
      <p:ext uri="{BB962C8B-B14F-4D97-AF65-F5344CB8AC3E}">
        <p14:creationId xmlns:p14="http://schemas.microsoft.com/office/powerpoint/2010/main" val="37355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algn="l" rtl="0"/>
            <a:r>
              <a:rPr lang="en-US" dirty="0"/>
              <a:t>Model goals:</a:t>
            </a:r>
          </a:p>
          <a:p>
            <a:pPr lvl="1" algn="l" rtl="0"/>
            <a:r>
              <a:rPr lang="en-US" sz="2000" dirty="0"/>
              <a:t>part segmentation</a:t>
            </a:r>
          </a:p>
          <a:p>
            <a:pPr lvl="1" algn="l" rtl="0"/>
            <a:endParaRPr lang="en-US" sz="2000" dirty="0"/>
          </a:p>
          <a:p>
            <a:pPr lvl="1" algn="l" rtl="0"/>
            <a:endParaRPr lang="en-US" sz="2000" dirty="0"/>
          </a:p>
          <a:p>
            <a:pPr lvl="1" algn="l" rtl="0"/>
            <a:endParaRPr lang="en-US" sz="2000" dirty="0"/>
          </a:p>
          <a:p>
            <a:pPr lvl="1" algn="l" rtl="0"/>
            <a:endParaRPr lang="en-US" sz="2000" dirty="0"/>
          </a:p>
          <a:p>
            <a:pPr lvl="1" algn="l" rtl="0"/>
            <a:r>
              <a:rPr lang="en-US" sz="2000" dirty="0"/>
              <a:t>normal estimation tasks </a:t>
            </a:r>
            <a:br>
              <a:rPr lang="en-US" sz="2000" dirty="0"/>
            </a:br>
            <a:endParaRPr lang="en-US" sz="2000" dirty="0"/>
          </a:p>
          <a:p>
            <a:pPr marL="0" indent="0" algn="l" rtl="0">
              <a:buNone/>
            </a:pPr>
            <a:r>
              <a:rPr lang="en-US" dirty="0"/>
              <a:t> </a:t>
            </a:r>
            <a:endParaRPr lang="he-IL" dirty="0"/>
          </a:p>
        </p:txBody>
      </p:sp>
      <p:pic>
        <p:nvPicPr>
          <p:cNvPr id="9" name="תמונה 8">
            <a:extLst>
              <a:ext uri="{FF2B5EF4-FFF2-40B4-BE49-F238E27FC236}">
                <a16:creationId xmlns:a16="http://schemas.microsoft.com/office/drawing/2014/main" id="{49A1DA79-3868-E28D-B566-947B2E609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775" y="1786619"/>
            <a:ext cx="4364858" cy="2601986"/>
          </a:xfrm>
          <a:prstGeom prst="rect">
            <a:avLst/>
          </a:prstGeom>
        </p:spPr>
      </p:pic>
      <p:pic>
        <p:nvPicPr>
          <p:cNvPr id="11" name="תמונה 10" descr="תמונה שמכילה טקסט, קומה, מקורה, חדר שינה&#10;&#10;התיאור נוצר באופן אוטומטי">
            <a:extLst>
              <a:ext uri="{FF2B5EF4-FFF2-40B4-BE49-F238E27FC236}">
                <a16:creationId xmlns:a16="http://schemas.microsoft.com/office/drawing/2014/main" id="{DCEA13EE-A8AC-4036-D441-79ABE89D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776" y="4459754"/>
            <a:ext cx="4364858" cy="2134837"/>
          </a:xfrm>
          <a:prstGeom prst="rect">
            <a:avLst/>
          </a:prstGeom>
        </p:spPr>
      </p:pic>
    </p:spTree>
    <p:extLst>
      <p:ext uri="{BB962C8B-B14F-4D97-AF65-F5344CB8AC3E}">
        <p14:creationId xmlns:p14="http://schemas.microsoft.com/office/powerpoint/2010/main" val="278087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dirty="0">
                <a:effectLst/>
              </a:rPr>
              <a:t>We now evaluate the performance PCT for each task with different data sets:</a:t>
            </a:r>
          </a:p>
          <a:p>
            <a:pPr lvl="3" algn="l" rtl="0">
              <a:lnSpc>
                <a:spcPct val="140000"/>
              </a:lnSpc>
            </a:pPr>
            <a:r>
              <a:rPr lang="en-US" dirty="0">
                <a:effectLst/>
              </a:rPr>
              <a:t>Classification - ModelNet40 - </a:t>
            </a:r>
            <a:r>
              <a:rPr lang="en-US" dirty="0">
                <a:effectLst/>
                <a:hlinkClick r:id="rId2"/>
              </a:rPr>
              <a:t>https://modelnet.cs.princeton.edu/</a:t>
            </a:r>
            <a:endParaRPr lang="en-US" sz="1300" dirty="0">
              <a:effectLst/>
            </a:endParaRPr>
          </a:p>
          <a:p>
            <a:pPr lvl="3" algn="l" rtl="0">
              <a:lnSpc>
                <a:spcPct val="140000"/>
              </a:lnSpc>
            </a:pPr>
            <a:r>
              <a:rPr lang="en-US" sz="1300" dirty="0">
                <a:effectLst/>
              </a:rPr>
              <a:t>Normal estimation - ModelNet40  - </a:t>
            </a:r>
            <a:r>
              <a:rPr lang="en-US" sz="1200" dirty="0">
                <a:effectLst/>
                <a:hlinkClick r:id="rId2"/>
              </a:rPr>
              <a:t>https://modelnet.cs.princeton.edu/</a:t>
            </a:r>
            <a:endParaRPr lang="en-US" sz="1200" dirty="0">
              <a:effectLst/>
            </a:endParaRPr>
          </a:p>
          <a:p>
            <a:pPr lvl="4" algn="l" rtl="0">
              <a:lnSpc>
                <a:spcPct val="140000"/>
              </a:lnSpc>
            </a:pPr>
            <a:r>
              <a:rPr lang="en-US" sz="1300" dirty="0">
                <a:effectLst/>
              </a:rPr>
              <a:t>contains 12,311 CAD models in 40 object categories</a:t>
            </a:r>
          </a:p>
          <a:p>
            <a:pPr lvl="3" algn="l" rtl="0">
              <a:lnSpc>
                <a:spcPct val="140000"/>
              </a:lnSpc>
            </a:pPr>
            <a:endParaRPr lang="en-US" sz="1300" dirty="0">
              <a:effectLst/>
            </a:endParaRPr>
          </a:p>
          <a:p>
            <a:pPr marL="1371600" lvl="3" indent="0" algn="l" rtl="0">
              <a:lnSpc>
                <a:spcPct val="140000"/>
              </a:lnSpc>
              <a:buNone/>
            </a:pPr>
            <a:br>
              <a:rPr lang="en-US" dirty="0"/>
            </a:br>
            <a:br>
              <a:rPr lang="en-US" sz="1200" dirty="0">
                <a:effectLst/>
              </a:rPr>
            </a:br>
            <a:br>
              <a:rPr lang="en-US" sz="1200" dirty="0">
                <a:effectLst/>
              </a:rPr>
            </a:br>
            <a:br>
              <a:rPr lang="en-US" dirty="0"/>
            </a:br>
            <a:endParaRPr lang="he-IL" dirty="0">
              <a:effectLst/>
            </a:endParaRPr>
          </a:p>
        </p:txBody>
      </p:sp>
      <p:pic>
        <p:nvPicPr>
          <p:cNvPr id="5" name="תמונה 4" descr="תמונה שמכילה שולחן&#10;&#10;התיאור נוצר באופן אוטומטי">
            <a:extLst>
              <a:ext uri="{FF2B5EF4-FFF2-40B4-BE49-F238E27FC236}">
                <a16:creationId xmlns:a16="http://schemas.microsoft.com/office/drawing/2014/main" id="{0C9F0AAF-8803-9B01-01EF-BD96EE00B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793" y="2779039"/>
            <a:ext cx="6143479" cy="3469361"/>
          </a:xfrm>
          <a:prstGeom prst="rect">
            <a:avLst/>
          </a:prstGeom>
        </p:spPr>
      </p:pic>
    </p:spTree>
    <p:extLst>
      <p:ext uri="{BB962C8B-B14F-4D97-AF65-F5344CB8AC3E}">
        <p14:creationId xmlns:p14="http://schemas.microsoft.com/office/powerpoint/2010/main" val="887791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dirty="0"/>
          </a:p>
          <a:p>
            <a:pPr lvl="3" algn="l" rtl="0">
              <a:lnSpc>
                <a:spcPct val="140000"/>
              </a:lnSpc>
            </a:pPr>
            <a:r>
              <a:rPr lang="en-US" sz="1600" dirty="0">
                <a:effectLst/>
              </a:rPr>
              <a:t>Segmentation   - </a:t>
            </a:r>
            <a:r>
              <a:rPr lang="en-US" sz="1600" dirty="0" err="1">
                <a:effectLst/>
              </a:rPr>
              <a:t>ShapeNet</a:t>
            </a:r>
            <a:r>
              <a:rPr lang="en-US" sz="1600" dirty="0">
                <a:effectLst/>
              </a:rPr>
              <a:t> - </a:t>
            </a:r>
            <a:r>
              <a:rPr lang="en-US" sz="1600" dirty="0">
                <a:effectLst/>
                <a:hlinkClick r:id="rId2"/>
              </a:rPr>
              <a:t>https://shapenet.org/</a:t>
            </a:r>
            <a:r>
              <a:rPr lang="en-US" sz="1600" dirty="0">
                <a:effectLst/>
              </a:rPr>
              <a:t> </a:t>
            </a:r>
          </a:p>
          <a:p>
            <a:pPr lvl="4" algn="l" rtl="0">
              <a:lnSpc>
                <a:spcPct val="140000"/>
              </a:lnSpc>
            </a:pPr>
            <a:r>
              <a:rPr lang="en-US" sz="1400" dirty="0">
                <a:effectLst/>
              </a:rPr>
              <a:t>contains 16,880 3D models</a:t>
            </a:r>
          </a:p>
          <a:p>
            <a:pPr lvl="4" algn="l" rtl="0">
              <a:lnSpc>
                <a:spcPct val="140000"/>
              </a:lnSpc>
            </a:pPr>
            <a:r>
              <a:rPr lang="en-US" sz="1400" dirty="0">
                <a:effectLst/>
              </a:rPr>
              <a:t>16 object categories and 50-part labels; each instance contains no fewer than two parts</a:t>
            </a: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p:txBody>
      </p:sp>
      <p:pic>
        <p:nvPicPr>
          <p:cNvPr id="6" name="תמונה 5" descr="תמונה שמכילה חץ&#10;&#10;התיאור נוצר באופן אוטומטי">
            <a:extLst>
              <a:ext uri="{FF2B5EF4-FFF2-40B4-BE49-F238E27FC236}">
                <a16:creationId xmlns:a16="http://schemas.microsoft.com/office/drawing/2014/main" id="{0E2F8C4B-54A5-AFE6-1F73-48A3AD781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002" y="2938478"/>
            <a:ext cx="4961346" cy="3705523"/>
          </a:xfrm>
          <a:prstGeom prst="rect">
            <a:avLst/>
          </a:prstGeom>
        </p:spPr>
      </p:pic>
    </p:spTree>
    <p:extLst>
      <p:ext uri="{BB962C8B-B14F-4D97-AF65-F5344CB8AC3E}">
        <p14:creationId xmlns:p14="http://schemas.microsoft.com/office/powerpoint/2010/main" val="234193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sz="1200" dirty="0">
              <a:effectLst/>
            </a:endParaRPr>
          </a:p>
          <a:p>
            <a:pPr lvl="3" algn="l" rtl="0">
              <a:lnSpc>
                <a:spcPct val="140000"/>
              </a:lnSpc>
            </a:pPr>
            <a:r>
              <a:rPr lang="en-US" sz="1300" dirty="0">
                <a:effectLst/>
              </a:rPr>
              <a:t>Semantic segmentation -  S3DIS - </a:t>
            </a:r>
            <a:r>
              <a:rPr lang="en-US" sz="1300" dirty="0">
                <a:effectLst/>
                <a:hlinkClick r:id="rId2"/>
              </a:rPr>
              <a:t>https://paperswithcode.com/dataset/s3dis</a:t>
            </a:r>
            <a:endParaRPr lang="en-US" sz="1300" dirty="0">
              <a:effectLst/>
            </a:endParaRPr>
          </a:p>
          <a:p>
            <a:pPr lvl="4" algn="l" rtl="0">
              <a:lnSpc>
                <a:spcPct val="140000"/>
              </a:lnSpc>
            </a:pPr>
            <a:r>
              <a:rPr lang="en-US" dirty="0">
                <a:effectLst/>
              </a:rPr>
              <a:t>It contains 6 areas and 271 rooms, each point in the dataset is divided into 13 categories </a:t>
            </a:r>
            <a:br>
              <a:rPr lang="en-US" dirty="0"/>
            </a:br>
            <a:br>
              <a:rPr lang="en-US" dirty="0">
                <a:effectLst/>
              </a:rPr>
            </a:br>
            <a:br>
              <a:rPr lang="en-US" dirty="0"/>
            </a:br>
            <a:br>
              <a:rPr lang="en-US" sz="1000" dirty="0">
                <a:effectLst/>
              </a:rPr>
            </a:br>
            <a:br>
              <a:rPr lang="en-US" sz="1000" dirty="0">
                <a:effectLst/>
              </a:rPr>
            </a:br>
            <a:br>
              <a:rPr lang="en-US" dirty="0"/>
            </a:br>
            <a:endParaRPr lang="he-IL" dirty="0">
              <a:effectLst/>
            </a:endParaRPr>
          </a:p>
        </p:txBody>
      </p:sp>
      <p:pic>
        <p:nvPicPr>
          <p:cNvPr id="10" name="תמונה 9">
            <a:extLst>
              <a:ext uri="{FF2B5EF4-FFF2-40B4-BE49-F238E27FC236}">
                <a16:creationId xmlns:a16="http://schemas.microsoft.com/office/drawing/2014/main" id="{BE40BCB1-05E2-0585-50FB-A89FB08F8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176" y="2599081"/>
            <a:ext cx="8418773" cy="3842922"/>
          </a:xfrm>
          <a:prstGeom prst="rect">
            <a:avLst/>
          </a:prstGeom>
        </p:spPr>
      </p:pic>
    </p:spTree>
    <p:extLst>
      <p:ext uri="{BB962C8B-B14F-4D97-AF65-F5344CB8AC3E}">
        <p14:creationId xmlns:p14="http://schemas.microsoft.com/office/powerpoint/2010/main" val="3424531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Paper name </a:t>
            </a:r>
            <a:endParaRPr lang="he-IL" dirty="0"/>
          </a:p>
        </p:txBody>
      </p:sp>
      <p:pic>
        <p:nvPicPr>
          <p:cNvPr id="5" name="תמונה 4">
            <a:extLst>
              <a:ext uri="{FF2B5EF4-FFF2-40B4-BE49-F238E27FC236}">
                <a16:creationId xmlns:a16="http://schemas.microsoft.com/office/drawing/2014/main" id="{E00CDF7D-A7E1-D014-F6C2-E1D37D49CFC8}"/>
              </a:ext>
            </a:extLst>
          </p:cNvPr>
          <p:cNvPicPr>
            <a:picLocks noChangeAspect="1"/>
          </p:cNvPicPr>
          <p:nvPr/>
        </p:nvPicPr>
        <p:blipFill>
          <a:blip r:embed="rId2"/>
          <a:stretch>
            <a:fillRect/>
          </a:stretch>
        </p:blipFill>
        <p:spPr>
          <a:xfrm>
            <a:off x="5815084" y="2096064"/>
            <a:ext cx="5876841" cy="4018201"/>
          </a:xfrm>
          <a:prstGeom prst="rect">
            <a:avLst/>
          </a:prstGeom>
        </p:spPr>
      </p:pic>
      <p:pic>
        <p:nvPicPr>
          <p:cNvPr id="7" name="תמונה 6">
            <a:extLst>
              <a:ext uri="{FF2B5EF4-FFF2-40B4-BE49-F238E27FC236}">
                <a16:creationId xmlns:a16="http://schemas.microsoft.com/office/drawing/2014/main" id="{1A1B3ECC-748E-10B7-B24C-66FBE63A4C17}"/>
              </a:ext>
            </a:extLst>
          </p:cNvPr>
          <p:cNvPicPr>
            <a:picLocks noChangeAspect="1"/>
          </p:cNvPicPr>
          <p:nvPr/>
        </p:nvPicPr>
        <p:blipFill rotWithShape="1">
          <a:blip r:embed="rId3"/>
          <a:srcRect l="38460"/>
          <a:stretch/>
        </p:blipFill>
        <p:spPr>
          <a:xfrm rot="20544640">
            <a:off x="498976" y="3088495"/>
            <a:ext cx="5345655" cy="2489707"/>
          </a:xfrm>
          <a:prstGeom prst="rect">
            <a:avLst/>
          </a:prstGeom>
        </p:spPr>
      </p:pic>
      <p:sp>
        <p:nvSpPr>
          <p:cNvPr id="8" name="אליפסה 7">
            <a:extLst>
              <a:ext uri="{FF2B5EF4-FFF2-40B4-BE49-F238E27FC236}">
                <a16:creationId xmlns:a16="http://schemas.microsoft.com/office/drawing/2014/main" id="{638236BD-4A87-BBAE-75B8-C4561A791814}"/>
              </a:ext>
            </a:extLst>
          </p:cNvPr>
          <p:cNvSpPr/>
          <p:nvPr/>
        </p:nvSpPr>
        <p:spPr>
          <a:xfrm rot="20423638">
            <a:off x="1656841" y="5570708"/>
            <a:ext cx="1789158"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0A8FDE80-F34B-C29D-BDA0-76570C6999B2}"/>
              </a:ext>
            </a:extLst>
          </p:cNvPr>
          <p:cNvSpPr/>
          <p:nvPr/>
        </p:nvSpPr>
        <p:spPr>
          <a:xfrm rot="16200000">
            <a:off x="5346540" y="3897546"/>
            <a:ext cx="1325880"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 name="אליפסה 9">
            <a:extLst>
              <a:ext uri="{FF2B5EF4-FFF2-40B4-BE49-F238E27FC236}">
                <a16:creationId xmlns:a16="http://schemas.microsoft.com/office/drawing/2014/main" id="{5F81A4F3-D8D4-B2C1-F169-8433BE47FF1D}"/>
              </a:ext>
            </a:extLst>
          </p:cNvPr>
          <p:cNvSpPr/>
          <p:nvPr/>
        </p:nvSpPr>
        <p:spPr>
          <a:xfrm>
            <a:off x="6618321" y="3172968"/>
            <a:ext cx="1325880" cy="17373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Work that inspired the paper writers:</a:t>
            </a:r>
            <a:endParaRPr lang="he-IL" dirty="0"/>
          </a:p>
        </p:txBody>
      </p:sp>
      <p:graphicFrame>
        <p:nvGraphicFramePr>
          <p:cNvPr id="4" name="דיאגרמה 3">
            <a:extLst>
              <a:ext uri="{FF2B5EF4-FFF2-40B4-BE49-F238E27FC236}">
                <a16:creationId xmlns:a16="http://schemas.microsoft.com/office/drawing/2014/main" id="{B85D7588-CEA2-D59B-3D10-00E01BE99BA3}"/>
              </a:ext>
            </a:extLst>
          </p:cNvPr>
          <p:cNvGraphicFramePr/>
          <p:nvPr>
            <p:extLst>
              <p:ext uri="{D42A27DB-BD31-4B8C-83A1-F6EECF244321}">
                <p14:modId xmlns:p14="http://schemas.microsoft.com/office/powerpoint/2010/main" val="2105210902"/>
              </p:ext>
            </p:extLst>
          </p:nvPr>
        </p:nvGraphicFramePr>
        <p:xfrm>
          <a:off x="329184" y="2313432"/>
          <a:ext cx="11722608" cy="3637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395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endParaRPr lang="he-IL" dirty="0"/>
          </a:p>
          <a:p>
            <a:pPr lvl="1" algn="l" rtl="0"/>
            <a:endParaRPr lang="he-IL" dirty="0"/>
          </a:p>
          <a:p>
            <a:pPr lvl="1" algn="l" rtl="0"/>
            <a:endParaRPr lang="he-IL" dirty="0"/>
          </a:p>
          <a:p>
            <a:pPr lvl="1" algn="l" rtl="0"/>
            <a:endParaRPr lang="he-IL" dirty="0"/>
          </a:p>
        </p:txBody>
      </p:sp>
      <p:pic>
        <p:nvPicPr>
          <p:cNvPr id="8" name="תמונה 7">
            <a:extLst>
              <a:ext uri="{FF2B5EF4-FFF2-40B4-BE49-F238E27FC236}">
                <a16:creationId xmlns:a16="http://schemas.microsoft.com/office/drawing/2014/main" id="{ED278129-AFB1-8C17-8740-3E2E053F76BB}"/>
              </a:ext>
            </a:extLst>
          </p:cNvPr>
          <p:cNvPicPr>
            <a:picLocks noChangeAspect="1"/>
          </p:cNvPicPr>
          <p:nvPr/>
        </p:nvPicPr>
        <p:blipFill>
          <a:blip r:embed="rId2"/>
          <a:stretch>
            <a:fillRect/>
          </a:stretch>
        </p:blipFill>
        <p:spPr>
          <a:xfrm>
            <a:off x="1367202" y="3103298"/>
            <a:ext cx="9240344" cy="3224350"/>
          </a:xfrm>
          <a:prstGeom prst="rect">
            <a:avLst/>
          </a:prstGeom>
        </p:spPr>
      </p:pic>
    </p:spTree>
    <p:extLst>
      <p:ext uri="{BB962C8B-B14F-4D97-AF65-F5344CB8AC3E}">
        <p14:creationId xmlns:p14="http://schemas.microsoft.com/office/powerpoint/2010/main" val="1901978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1731D03D-D2BA-C320-A6E1-449B8AA951BD}"/>
              </a:ext>
            </a:extLst>
          </p:cNvPr>
          <p:cNvPicPr>
            <a:picLocks noChangeAspect="1"/>
          </p:cNvPicPr>
          <p:nvPr/>
        </p:nvPicPr>
        <p:blipFill>
          <a:blip r:embed="rId2"/>
          <a:stretch>
            <a:fillRect/>
          </a:stretch>
        </p:blipFill>
        <p:spPr>
          <a:xfrm>
            <a:off x="3879185" y="2249424"/>
            <a:ext cx="4693751" cy="4361688"/>
          </a:xfrm>
          <a:prstGeom prst="rect">
            <a:avLst/>
          </a:prstGeom>
        </p:spPr>
      </p:pic>
    </p:spTree>
    <p:extLst>
      <p:ext uri="{BB962C8B-B14F-4D97-AF65-F5344CB8AC3E}">
        <p14:creationId xmlns:p14="http://schemas.microsoft.com/office/powerpoint/2010/main" val="156453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 -  results 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rotWithShape="1">
          <a:blip r:embed="rId2"/>
          <a:srcRect l="3492" r="8171"/>
          <a:stretch/>
        </p:blipFill>
        <p:spPr>
          <a:xfrm>
            <a:off x="6559266" y="2876611"/>
            <a:ext cx="5493049" cy="3039558"/>
          </a:xfrm>
          <a:prstGeom prst="rect">
            <a:avLst/>
          </a:prstGeom>
        </p:spPr>
      </p:pic>
      <p:pic>
        <p:nvPicPr>
          <p:cNvPr id="6" name="תמונה 5">
            <a:extLst>
              <a:ext uri="{FF2B5EF4-FFF2-40B4-BE49-F238E27FC236}">
                <a16:creationId xmlns:a16="http://schemas.microsoft.com/office/drawing/2014/main" id="{74CE606C-C427-9C88-6141-5EA79E2AEF9F}"/>
              </a:ext>
            </a:extLst>
          </p:cNvPr>
          <p:cNvPicPr>
            <a:picLocks noChangeAspect="1"/>
          </p:cNvPicPr>
          <p:nvPr/>
        </p:nvPicPr>
        <p:blipFill rotWithShape="1">
          <a:blip r:embed="rId3"/>
          <a:srcRect l="7190" r="11928"/>
          <a:stretch/>
        </p:blipFill>
        <p:spPr>
          <a:xfrm>
            <a:off x="139684" y="3039305"/>
            <a:ext cx="6325123" cy="2564378"/>
          </a:xfrm>
          <a:prstGeom prst="rect">
            <a:avLst/>
          </a:prstGeom>
        </p:spPr>
      </p:pic>
    </p:spTree>
    <p:extLst>
      <p:ext uri="{BB962C8B-B14F-4D97-AF65-F5344CB8AC3E}">
        <p14:creationId xmlns:p14="http://schemas.microsoft.com/office/powerpoint/2010/main" val="2847396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  -  embedding space</a:t>
            </a:r>
          </a:p>
          <a:p>
            <a:pPr lvl="2" algn="l" rtl="0"/>
            <a:endParaRPr lang="he-IL" dirty="0"/>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4BE68EBF-8E7A-FD41-3946-5A65C075A4B0}"/>
              </a:ext>
            </a:extLst>
          </p:cNvPr>
          <p:cNvPicPr>
            <a:picLocks noChangeAspect="1"/>
          </p:cNvPicPr>
          <p:nvPr/>
        </p:nvPicPr>
        <p:blipFill>
          <a:blip r:embed="rId2"/>
          <a:stretch>
            <a:fillRect/>
          </a:stretch>
        </p:blipFill>
        <p:spPr>
          <a:xfrm>
            <a:off x="6262880" y="1845014"/>
            <a:ext cx="4950732" cy="4839121"/>
          </a:xfrm>
          <a:prstGeom prst="rect">
            <a:avLst/>
          </a:prstGeom>
        </p:spPr>
      </p:pic>
      <p:pic>
        <p:nvPicPr>
          <p:cNvPr id="9" name="תמונה 8">
            <a:extLst>
              <a:ext uri="{FF2B5EF4-FFF2-40B4-BE49-F238E27FC236}">
                <a16:creationId xmlns:a16="http://schemas.microsoft.com/office/drawing/2014/main" id="{48387D15-0D82-B16E-B95E-BA3607E1C428}"/>
              </a:ext>
            </a:extLst>
          </p:cNvPr>
          <p:cNvPicPr>
            <a:picLocks noChangeAspect="1"/>
          </p:cNvPicPr>
          <p:nvPr/>
        </p:nvPicPr>
        <p:blipFill>
          <a:blip r:embed="rId3"/>
          <a:stretch>
            <a:fillRect/>
          </a:stretch>
        </p:blipFill>
        <p:spPr>
          <a:xfrm>
            <a:off x="388618" y="3428999"/>
            <a:ext cx="5256675" cy="2738535"/>
          </a:xfrm>
          <a:prstGeom prst="rect">
            <a:avLst/>
          </a:prstGeom>
        </p:spPr>
      </p:pic>
      <p:sp>
        <p:nvSpPr>
          <p:cNvPr id="10" name="אליפסה 9">
            <a:extLst>
              <a:ext uri="{FF2B5EF4-FFF2-40B4-BE49-F238E27FC236}">
                <a16:creationId xmlns:a16="http://schemas.microsoft.com/office/drawing/2014/main" id="{FD581F57-20BC-849D-DA6C-15B8E53DB3D5}"/>
              </a:ext>
            </a:extLst>
          </p:cNvPr>
          <p:cNvSpPr/>
          <p:nvPr/>
        </p:nvSpPr>
        <p:spPr>
          <a:xfrm>
            <a:off x="7977673" y="5393094"/>
            <a:ext cx="1735494" cy="110101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841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2" algn="l" rtl="0"/>
            <a:r>
              <a:rPr lang="en-US" sz="1800" dirty="0"/>
              <a:t>To handle the non uniform point sampling issue, we propose two novel set abstraction layers which aggregate multi-scale information, these contributions enable us to improve accuracy</a:t>
            </a:r>
            <a:endParaRPr lang="en-US" dirty="0"/>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11398"/>
          <a:stretch/>
        </p:blipFill>
        <p:spPr>
          <a:xfrm>
            <a:off x="158889" y="3666931"/>
            <a:ext cx="6941614" cy="3096899"/>
          </a:xfrm>
          <a:prstGeom prst="rect">
            <a:avLst/>
          </a:prstGeom>
        </p:spPr>
      </p:pic>
      <p:pic>
        <p:nvPicPr>
          <p:cNvPr id="9" name="תמונה 8">
            <a:extLst>
              <a:ext uri="{FF2B5EF4-FFF2-40B4-BE49-F238E27FC236}">
                <a16:creationId xmlns:a16="http://schemas.microsoft.com/office/drawing/2014/main" id="{CB9D5968-58B8-8EC2-D9C5-812B377D89BC}"/>
              </a:ext>
            </a:extLst>
          </p:cNvPr>
          <p:cNvPicPr>
            <a:picLocks noChangeAspect="1"/>
          </p:cNvPicPr>
          <p:nvPr/>
        </p:nvPicPr>
        <p:blipFill>
          <a:blip r:embed="rId4"/>
          <a:stretch>
            <a:fillRect/>
          </a:stretch>
        </p:blipFill>
        <p:spPr>
          <a:xfrm>
            <a:off x="7153255" y="4013518"/>
            <a:ext cx="4967210" cy="2045322"/>
          </a:xfrm>
          <a:prstGeom prst="rect">
            <a:avLst/>
          </a:prstGeom>
        </p:spPr>
      </p:pic>
      <p:cxnSp>
        <p:nvCxnSpPr>
          <p:cNvPr id="11" name="מחבר חץ ישר 10">
            <a:extLst>
              <a:ext uri="{FF2B5EF4-FFF2-40B4-BE49-F238E27FC236}">
                <a16:creationId xmlns:a16="http://schemas.microsoft.com/office/drawing/2014/main" id="{8987E0D5-4E39-49F2-2766-F0D31CAC613B}"/>
              </a:ext>
            </a:extLst>
          </p:cNvPr>
          <p:cNvCxnSpPr>
            <a:cxnSpLocks/>
          </p:cNvCxnSpPr>
          <p:nvPr/>
        </p:nvCxnSpPr>
        <p:spPr>
          <a:xfrm flipH="1">
            <a:off x="10369296" y="3666931"/>
            <a:ext cx="332916" cy="86849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מחבר חץ ישר 11">
            <a:extLst>
              <a:ext uri="{FF2B5EF4-FFF2-40B4-BE49-F238E27FC236}">
                <a16:creationId xmlns:a16="http://schemas.microsoft.com/office/drawing/2014/main" id="{4A2ED1A5-9D5B-942D-44D4-FE0F375D6FB4}"/>
              </a:ext>
            </a:extLst>
          </p:cNvPr>
          <p:cNvCxnSpPr>
            <a:cxnSpLocks/>
          </p:cNvCxnSpPr>
          <p:nvPr/>
        </p:nvCxnSpPr>
        <p:spPr>
          <a:xfrm flipH="1" flipV="1">
            <a:off x="10954512" y="5179938"/>
            <a:ext cx="740664" cy="29731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6" name="מחבר חץ ישר 15">
            <a:extLst>
              <a:ext uri="{FF2B5EF4-FFF2-40B4-BE49-F238E27FC236}">
                <a16:creationId xmlns:a16="http://schemas.microsoft.com/office/drawing/2014/main" id="{F36E213B-090D-81C3-D544-57F7C68F0AB9}"/>
              </a:ext>
            </a:extLst>
          </p:cNvPr>
          <p:cNvCxnSpPr>
            <a:cxnSpLocks/>
          </p:cNvCxnSpPr>
          <p:nvPr/>
        </p:nvCxnSpPr>
        <p:spPr>
          <a:xfrm flipH="1">
            <a:off x="11134407" y="3429000"/>
            <a:ext cx="423609" cy="81904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96759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10" name="תמונה 9">
            <a:extLst>
              <a:ext uri="{FF2B5EF4-FFF2-40B4-BE49-F238E27FC236}">
                <a16:creationId xmlns:a16="http://schemas.microsoft.com/office/drawing/2014/main" id="{DC601703-4DC6-FD96-8759-3E9CECE37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418" y="3512380"/>
            <a:ext cx="5638800" cy="2819400"/>
          </a:xfrm>
          <a:prstGeom prst="rect">
            <a:avLst/>
          </a:prstGeom>
        </p:spPr>
      </p:pic>
      <p:sp>
        <p:nvSpPr>
          <p:cNvPr id="11" name="מלבן 10">
            <a:extLst>
              <a:ext uri="{FF2B5EF4-FFF2-40B4-BE49-F238E27FC236}">
                <a16:creationId xmlns:a16="http://schemas.microsoft.com/office/drawing/2014/main" id="{10DBD0A2-6583-A363-8898-9222DE8EC112}"/>
              </a:ext>
            </a:extLst>
          </p:cNvPr>
          <p:cNvSpPr/>
          <p:nvPr/>
        </p:nvSpPr>
        <p:spPr>
          <a:xfrm>
            <a:off x="4690543" y="2269195"/>
            <a:ext cx="3056371" cy="1243185"/>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Iterative FPS</a:t>
            </a:r>
            <a:endParaRPr lang="he-IL" sz="2000" dirty="0">
              <a:solidFill>
                <a:schemeClr val="tx1"/>
              </a:solidFill>
            </a:endParaRPr>
          </a:p>
        </p:txBody>
      </p:sp>
    </p:spTree>
    <p:extLst>
      <p:ext uri="{BB962C8B-B14F-4D97-AF65-F5344CB8AC3E}">
        <p14:creationId xmlns:p14="http://schemas.microsoft.com/office/powerpoint/2010/main" val="1252993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50496"/>
          <a:stretch/>
        </p:blipFill>
        <p:spPr>
          <a:xfrm>
            <a:off x="204511" y="3012377"/>
            <a:ext cx="3570919" cy="3101918"/>
          </a:xfrm>
          <a:prstGeom prst="rect">
            <a:avLst/>
          </a:prstGeom>
        </p:spPr>
      </p:pic>
      <p:pic>
        <p:nvPicPr>
          <p:cNvPr id="6" name="תמונה 5">
            <a:extLst>
              <a:ext uri="{FF2B5EF4-FFF2-40B4-BE49-F238E27FC236}">
                <a16:creationId xmlns:a16="http://schemas.microsoft.com/office/drawing/2014/main" id="{BC676D62-7ACD-4318-3D84-CF008809B050}"/>
              </a:ext>
            </a:extLst>
          </p:cNvPr>
          <p:cNvPicPr>
            <a:picLocks noChangeAspect="1"/>
          </p:cNvPicPr>
          <p:nvPr/>
        </p:nvPicPr>
        <p:blipFill>
          <a:blip r:embed="rId4"/>
          <a:stretch>
            <a:fillRect/>
          </a:stretch>
        </p:blipFill>
        <p:spPr>
          <a:xfrm>
            <a:off x="4020178" y="2989043"/>
            <a:ext cx="4888576" cy="3101918"/>
          </a:xfrm>
          <a:prstGeom prst="rect">
            <a:avLst/>
          </a:prstGeom>
        </p:spPr>
      </p:pic>
      <p:sp>
        <p:nvSpPr>
          <p:cNvPr id="7" name="מלבן 6">
            <a:extLst>
              <a:ext uri="{FF2B5EF4-FFF2-40B4-BE49-F238E27FC236}">
                <a16:creationId xmlns:a16="http://schemas.microsoft.com/office/drawing/2014/main" id="{FDD67186-3476-603D-0C00-CF96EFDB4F83}"/>
              </a:ext>
            </a:extLst>
          </p:cNvPr>
          <p:cNvSpPr/>
          <p:nvPr/>
        </p:nvSpPr>
        <p:spPr>
          <a:xfrm rot="1437078">
            <a:off x="7397840" y="2790177"/>
            <a:ext cx="1867738" cy="1133796"/>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New development</a:t>
            </a:r>
            <a:endParaRPr lang="he-IL" sz="2000" dirty="0">
              <a:solidFill>
                <a:schemeClr val="tx1"/>
              </a:solidFill>
            </a:endParaRPr>
          </a:p>
        </p:txBody>
      </p:sp>
      <p:pic>
        <p:nvPicPr>
          <p:cNvPr id="8" name="תמונה 7">
            <a:extLst>
              <a:ext uri="{FF2B5EF4-FFF2-40B4-BE49-F238E27FC236}">
                <a16:creationId xmlns:a16="http://schemas.microsoft.com/office/drawing/2014/main" id="{58315420-1D00-2060-1CDF-4AA8D0646547}"/>
              </a:ext>
            </a:extLst>
          </p:cNvPr>
          <p:cNvPicPr>
            <a:picLocks noChangeAspect="1"/>
          </p:cNvPicPr>
          <p:nvPr/>
        </p:nvPicPr>
        <p:blipFill>
          <a:blip r:embed="rId5"/>
          <a:stretch>
            <a:fillRect/>
          </a:stretch>
        </p:blipFill>
        <p:spPr>
          <a:xfrm>
            <a:off x="9046341" y="4215393"/>
            <a:ext cx="2941148" cy="1914448"/>
          </a:xfrm>
          <a:prstGeom prst="rect">
            <a:avLst/>
          </a:prstGeom>
        </p:spPr>
      </p:pic>
    </p:spTree>
    <p:extLst>
      <p:ext uri="{BB962C8B-B14F-4D97-AF65-F5344CB8AC3E}">
        <p14:creationId xmlns:p14="http://schemas.microsoft.com/office/powerpoint/2010/main" val="2070388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dirty="0"/>
              <a:t>Point net ++(2017) – visual results</a:t>
            </a:r>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E065CDFA-FED4-3F4E-9EA2-243B374833D5}"/>
              </a:ext>
            </a:extLst>
          </p:cNvPr>
          <p:cNvPicPr>
            <a:picLocks noChangeAspect="1"/>
          </p:cNvPicPr>
          <p:nvPr/>
        </p:nvPicPr>
        <p:blipFill>
          <a:blip r:embed="rId2"/>
          <a:stretch>
            <a:fillRect/>
          </a:stretch>
        </p:blipFill>
        <p:spPr>
          <a:xfrm>
            <a:off x="701230" y="2955387"/>
            <a:ext cx="4589227" cy="3389429"/>
          </a:xfrm>
          <a:prstGeom prst="rect">
            <a:avLst/>
          </a:prstGeom>
        </p:spPr>
      </p:pic>
      <p:pic>
        <p:nvPicPr>
          <p:cNvPr id="9" name="תמונה 8">
            <a:extLst>
              <a:ext uri="{FF2B5EF4-FFF2-40B4-BE49-F238E27FC236}">
                <a16:creationId xmlns:a16="http://schemas.microsoft.com/office/drawing/2014/main" id="{8D854344-729E-A8FE-013A-DDA18B1D1F9E}"/>
              </a:ext>
            </a:extLst>
          </p:cNvPr>
          <p:cNvPicPr>
            <a:picLocks noChangeAspect="1"/>
          </p:cNvPicPr>
          <p:nvPr/>
        </p:nvPicPr>
        <p:blipFill>
          <a:blip r:embed="rId3"/>
          <a:stretch>
            <a:fillRect/>
          </a:stretch>
        </p:blipFill>
        <p:spPr>
          <a:xfrm>
            <a:off x="5584799" y="2955387"/>
            <a:ext cx="6305559" cy="3389429"/>
          </a:xfrm>
          <a:prstGeom prst="rect">
            <a:avLst/>
          </a:prstGeom>
        </p:spPr>
      </p:pic>
    </p:spTree>
    <p:extLst>
      <p:ext uri="{BB962C8B-B14F-4D97-AF65-F5344CB8AC3E}">
        <p14:creationId xmlns:p14="http://schemas.microsoft.com/office/powerpoint/2010/main" val="164998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dirty="0"/>
                  <a:t>a generalization of CNN into leveraging spatially-local correlation from data represented in point cloud. </a:t>
                </a:r>
              </a:p>
              <a:p>
                <a:pPr lvl="2" algn="l" rtl="0"/>
                <a:r>
                  <a:rPr lang="en-US" dirty="0"/>
                  <a:t> The core of </a:t>
                </a:r>
                <a:r>
                  <a:rPr lang="en-US" dirty="0" err="1"/>
                  <a:t>PointCNN</a:t>
                </a:r>
                <a:r>
                  <a:rPr lang="en-US" dirty="0"/>
                  <a:t> is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𝜒</m:t>
                    </m:r>
                  </m:oMath>
                </a14:m>
                <a:r>
                  <a:rPr lang="en-US" dirty="0"/>
                  <a:t> -Conv operator that weights and permutes input points and features before they are processed by a typical convolution. </a:t>
                </a:r>
              </a:p>
              <a:p>
                <a:pPr lvl="1" algn="l" rtl="0"/>
                <a:endParaRPr lang="he-IL" dirty="0"/>
              </a:p>
              <a:p>
                <a:pPr lvl="1" algn="l" rtl="0"/>
                <a:endParaRPr lang="he-IL" dirty="0"/>
              </a:p>
              <a:p>
                <a:pPr lvl="1" algn="l" rtl="0"/>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22355" y="1510848"/>
                <a:ext cx="10353762" cy="3695136"/>
              </a:xfrm>
              <a:blipFill>
                <a:blip r:embed="rId2"/>
                <a:stretch>
                  <a:fillRect l="-648" t="-330" r="-530"/>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DE98DA28-E889-7ACD-5D59-04038545CA21}"/>
              </a:ext>
            </a:extLst>
          </p:cNvPr>
          <p:cNvPicPr>
            <a:picLocks noChangeAspect="1"/>
          </p:cNvPicPr>
          <p:nvPr/>
        </p:nvPicPr>
        <p:blipFill>
          <a:blip r:embed="rId3"/>
          <a:stretch>
            <a:fillRect/>
          </a:stretch>
        </p:blipFill>
        <p:spPr>
          <a:xfrm>
            <a:off x="645941" y="3727186"/>
            <a:ext cx="11148365" cy="2957596"/>
          </a:xfrm>
          <a:prstGeom prst="rect">
            <a:avLst/>
          </a:prstGeom>
        </p:spPr>
      </p:pic>
    </p:spTree>
    <p:extLst>
      <p:ext uri="{BB962C8B-B14F-4D97-AF65-F5344CB8AC3E}">
        <p14:creationId xmlns:p14="http://schemas.microsoft.com/office/powerpoint/2010/main" val="86331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8" name="תמונה 7">
            <a:extLst>
              <a:ext uri="{FF2B5EF4-FFF2-40B4-BE49-F238E27FC236}">
                <a16:creationId xmlns:a16="http://schemas.microsoft.com/office/drawing/2014/main" id="{5B3C7179-0923-C61A-3E62-A24A1F7420E0}"/>
              </a:ext>
            </a:extLst>
          </p:cNvPr>
          <p:cNvPicPr>
            <a:picLocks noChangeAspect="1"/>
          </p:cNvPicPr>
          <p:nvPr/>
        </p:nvPicPr>
        <p:blipFill>
          <a:blip r:embed="rId2"/>
          <a:stretch>
            <a:fillRect/>
          </a:stretch>
        </p:blipFill>
        <p:spPr>
          <a:xfrm>
            <a:off x="913795" y="2837169"/>
            <a:ext cx="9445595" cy="2946893"/>
          </a:xfrm>
          <a:prstGeom prst="rect">
            <a:avLst/>
          </a:prstGeom>
        </p:spPr>
      </p:pic>
      <p:pic>
        <p:nvPicPr>
          <p:cNvPr id="14" name="תמונה 13">
            <a:extLst>
              <a:ext uri="{FF2B5EF4-FFF2-40B4-BE49-F238E27FC236}">
                <a16:creationId xmlns:a16="http://schemas.microsoft.com/office/drawing/2014/main" id="{48C5503F-AADB-F5D1-4044-F4FE759E0A58}"/>
              </a:ext>
            </a:extLst>
          </p:cNvPr>
          <p:cNvPicPr>
            <a:picLocks noChangeAspect="1"/>
          </p:cNvPicPr>
          <p:nvPr/>
        </p:nvPicPr>
        <p:blipFill>
          <a:blip r:embed="rId3"/>
          <a:stretch>
            <a:fillRect/>
          </a:stretch>
        </p:blipFill>
        <p:spPr>
          <a:xfrm>
            <a:off x="913795" y="5780313"/>
            <a:ext cx="9445595" cy="445732"/>
          </a:xfrm>
          <a:prstGeom prst="rect">
            <a:avLst/>
          </a:prstGeom>
        </p:spPr>
      </p:pic>
    </p:spTree>
    <p:extLst>
      <p:ext uri="{BB962C8B-B14F-4D97-AF65-F5344CB8AC3E}">
        <p14:creationId xmlns:p14="http://schemas.microsoft.com/office/powerpoint/2010/main" val="2905854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10" name="תמונה 9">
            <a:extLst>
              <a:ext uri="{FF2B5EF4-FFF2-40B4-BE49-F238E27FC236}">
                <a16:creationId xmlns:a16="http://schemas.microsoft.com/office/drawing/2014/main" id="{7E2B883E-08BC-3D6E-0F18-DBBC7A8AAE16}"/>
              </a:ext>
            </a:extLst>
          </p:cNvPr>
          <p:cNvPicPr>
            <a:picLocks noChangeAspect="1"/>
          </p:cNvPicPr>
          <p:nvPr/>
        </p:nvPicPr>
        <p:blipFill>
          <a:blip r:embed="rId2"/>
          <a:stretch>
            <a:fillRect/>
          </a:stretch>
        </p:blipFill>
        <p:spPr>
          <a:xfrm>
            <a:off x="822355" y="3326996"/>
            <a:ext cx="10592357" cy="2589802"/>
          </a:xfrm>
          <a:prstGeom prst="rect">
            <a:avLst/>
          </a:prstGeom>
        </p:spPr>
      </p:pic>
    </p:spTree>
    <p:extLst>
      <p:ext uri="{BB962C8B-B14F-4D97-AF65-F5344CB8AC3E}">
        <p14:creationId xmlns:p14="http://schemas.microsoft.com/office/powerpoint/2010/main" val="3911776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5" name="תמונה 4">
            <a:extLst>
              <a:ext uri="{FF2B5EF4-FFF2-40B4-BE49-F238E27FC236}">
                <a16:creationId xmlns:a16="http://schemas.microsoft.com/office/drawing/2014/main" id="{9B8B6037-FDE4-700A-AB99-E01F3CAB76BA}"/>
              </a:ext>
            </a:extLst>
          </p:cNvPr>
          <p:cNvPicPr>
            <a:picLocks noChangeAspect="1"/>
          </p:cNvPicPr>
          <p:nvPr/>
        </p:nvPicPr>
        <p:blipFill>
          <a:blip r:embed="rId2"/>
          <a:stretch>
            <a:fillRect/>
          </a:stretch>
        </p:blipFill>
        <p:spPr>
          <a:xfrm>
            <a:off x="1267810" y="2644598"/>
            <a:ext cx="8855905" cy="2929491"/>
          </a:xfrm>
          <a:prstGeom prst="rect">
            <a:avLst/>
          </a:prstGeom>
        </p:spPr>
      </p:pic>
    </p:spTree>
    <p:extLst>
      <p:ext uri="{BB962C8B-B14F-4D97-AF65-F5344CB8AC3E}">
        <p14:creationId xmlns:p14="http://schemas.microsoft.com/office/powerpoint/2010/main" val="4189589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93671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lvl="2" algn="l" rtl="0"/>
            <a:r>
              <a:rPr lang="en-US" dirty="0"/>
              <a:t>Linear - </a:t>
            </a:r>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r>
              <a:rPr lang="en-US" dirty="0"/>
              <a:t>Drop out -  </a:t>
            </a:r>
          </a:p>
          <a:p>
            <a:pPr lvl="2" algn="l" rtl="0"/>
            <a:endParaRPr lang="en-US" dirty="0"/>
          </a:p>
          <a:p>
            <a:pPr lvl="2" algn="l" rtl="0"/>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86006" y="6071337"/>
            <a:ext cx="4805994" cy="786664"/>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3" name="תמונה 12">
            <a:extLst>
              <a:ext uri="{FF2B5EF4-FFF2-40B4-BE49-F238E27FC236}">
                <a16:creationId xmlns:a16="http://schemas.microsoft.com/office/drawing/2014/main" id="{C0791D00-1BDA-3D09-CDA7-CDFDEDEDD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376" y="1514307"/>
            <a:ext cx="3234630" cy="2349106"/>
          </a:xfrm>
          <a:prstGeom prst="rect">
            <a:avLst/>
          </a:prstGeom>
        </p:spPr>
      </p:pic>
      <p:pic>
        <p:nvPicPr>
          <p:cNvPr id="15" name="תמונה 14">
            <a:extLst>
              <a:ext uri="{FF2B5EF4-FFF2-40B4-BE49-F238E27FC236}">
                <a16:creationId xmlns:a16="http://schemas.microsoft.com/office/drawing/2014/main" id="{2617994E-354F-25C7-E06A-EA3897353731}"/>
              </a:ext>
            </a:extLst>
          </p:cNvPr>
          <p:cNvPicPr>
            <a:picLocks noChangeAspect="1"/>
          </p:cNvPicPr>
          <p:nvPr/>
        </p:nvPicPr>
        <p:blipFill rotWithShape="1">
          <a:blip r:embed="rId4">
            <a:extLst>
              <a:ext uri="{28A0092B-C50C-407E-A947-70E740481C1C}">
                <a14:useLocalDpi xmlns:a14="http://schemas.microsoft.com/office/drawing/2010/main" val="0"/>
              </a:ext>
            </a:extLst>
          </a:blip>
          <a:srcRect l="13858" r="3053"/>
          <a:stretch/>
        </p:blipFill>
        <p:spPr>
          <a:xfrm>
            <a:off x="4151376" y="3880669"/>
            <a:ext cx="3234630" cy="2190667"/>
          </a:xfrm>
          <a:prstGeom prst="rect">
            <a:avLst/>
          </a:prstGeom>
        </p:spPr>
      </p:pic>
    </p:spTree>
    <p:extLst>
      <p:ext uri="{BB962C8B-B14F-4D97-AF65-F5344CB8AC3E}">
        <p14:creationId xmlns:p14="http://schemas.microsoft.com/office/powerpoint/2010/main" val="2305655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lvl="2" algn="l" rtl="0"/>
            <a:endParaRPr lang="en-US" dirty="0"/>
          </a:p>
          <a:p>
            <a:pPr lvl="2" algn="l" rtl="0"/>
            <a:endParaRPr lang="en-US" dirty="0"/>
          </a:p>
          <a:p>
            <a:pPr lvl="2" algn="l" rtl="0"/>
            <a:r>
              <a:rPr lang="en-US" dirty="0"/>
              <a:t>Batch Normalization - </a:t>
            </a:r>
          </a:p>
          <a:p>
            <a:pPr lvl="2" algn="l" rtl="0"/>
            <a:endParaRPr lang="en-US" dirty="0"/>
          </a:p>
          <a:p>
            <a:pPr lvl="2" algn="l" rtl="0"/>
            <a:endParaRPr lang="en-US" dirty="0"/>
          </a:p>
          <a:p>
            <a:pPr lvl="2" algn="l" rtl="0"/>
            <a:endParaRPr lang="en-US" dirty="0"/>
          </a:p>
          <a:p>
            <a:pPr lvl="2" algn="l" rtl="0"/>
            <a:r>
              <a:rPr lang="en-US" dirty="0"/>
              <a:t>MA –pooling  - </a:t>
            </a: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212916" y="6324053"/>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D5806357-A8C3-A963-7E0A-1B635BAC3402}"/>
              </a:ext>
            </a:extLst>
          </p:cNvPr>
          <p:cNvPicPr>
            <a:picLocks noChangeAspect="1"/>
          </p:cNvPicPr>
          <p:nvPr/>
        </p:nvPicPr>
        <p:blipFill rotWithShape="1">
          <a:blip r:embed="rId3">
            <a:extLst>
              <a:ext uri="{28A0092B-C50C-407E-A947-70E740481C1C}">
                <a14:useLocalDpi xmlns:a14="http://schemas.microsoft.com/office/drawing/2010/main" val="0"/>
              </a:ext>
            </a:extLst>
          </a:blip>
          <a:srcRect b="43238"/>
          <a:stretch/>
        </p:blipFill>
        <p:spPr>
          <a:xfrm>
            <a:off x="4549890" y="1669443"/>
            <a:ext cx="7346454" cy="1914121"/>
          </a:xfrm>
          <a:prstGeom prst="rect">
            <a:avLst/>
          </a:prstGeom>
        </p:spPr>
      </p:pic>
      <p:pic>
        <p:nvPicPr>
          <p:cNvPr id="7" name="תמונה 6">
            <a:extLst>
              <a:ext uri="{FF2B5EF4-FFF2-40B4-BE49-F238E27FC236}">
                <a16:creationId xmlns:a16="http://schemas.microsoft.com/office/drawing/2014/main" id="{5B3F2874-2800-C9F6-40EC-042985F51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736" y="3774094"/>
            <a:ext cx="3282696" cy="2486891"/>
          </a:xfrm>
          <a:prstGeom prst="rect">
            <a:avLst/>
          </a:prstGeom>
        </p:spPr>
      </p:pic>
    </p:spTree>
    <p:extLst>
      <p:ext uri="{BB962C8B-B14F-4D97-AF65-F5344CB8AC3E}">
        <p14:creationId xmlns:p14="http://schemas.microsoft.com/office/powerpoint/2010/main" val="309057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557179" y="1105464"/>
            <a:ext cx="10353762" cy="3695136"/>
          </a:xfrm>
        </p:spPr>
        <p:txBody>
          <a:bodyPr>
            <a:normAutofit fontScale="92500" lnSpcReduction="10000"/>
          </a:bodyPr>
          <a:lstStyle/>
          <a:p>
            <a:pPr lvl="2" algn="l" rtl="0"/>
            <a:endParaRPr lang="en-US" dirty="0"/>
          </a:p>
          <a:p>
            <a:pPr lvl="2" algn="l" rtl="0"/>
            <a:endParaRPr lang="en-US" dirty="0"/>
          </a:p>
          <a:p>
            <a:pPr lvl="2" algn="l" rtl="0"/>
            <a:r>
              <a:rPr lang="en-US" dirty="0"/>
              <a:t>Point feature  -  the results of  Volumetric convolution on </a:t>
            </a:r>
          </a:p>
          <a:p>
            <a:pPr marL="914400" lvl="2" indent="0" algn="l" rtl="0">
              <a:buNone/>
            </a:pPr>
            <a:r>
              <a:rPr lang="en-US" sz="1800" dirty="0">
                <a:solidFill>
                  <a:srgbClr val="000000"/>
                </a:solidFill>
                <a:effectLst/>
                <a:latin typeface="NimbusRomNo9L-Regu"/>
              </a:rPr>
              <a:t>    </a:t>
            </a:r>
            <a:r>
              <a:rPr lang="en-US" dirty="0"/>
              <a:t>on voxels for point feature extraction\</a:t>
            </a:r>
            <a:r>
              <a:rPr lang="en-US" sz="1800" b="1" i="0" dirty="0">
                <a:solidFill>
                  <a:srgbClr val="000000"/>
                </a:solidFill>
                <a:effectLst/>
                <a:latin typeface="NimbusRomNo9L-Medi"/>
              </a:rPr>
              <a:t> </a:t>
            </a:r>
            <a:r>
              <a:rPr lang="en-US" dirty="0"/>
              <a:t>Neighbor Embedding </a:t>
            </a:r>
          </a:p>
          <a:p>
            <a:pPr marL="914400" lvl="2" indent="0" algn="l" rtl="0">
              <a:buNone/>
            </a:pPr>
            <a:r>
              <a:rPr lang="en-US" dirty="0"/>
              <a:t>    for Augmented Local Feature Representation </a:t>
            </a:r>
            <a:br>
              <a:rPr lang="en-US" dirty="0"/>
            </a:br>
            <a:endParaRPr lang="en-US" dirty="0"/>
          </a:p>
          <a:p>
            <a:pPr lvl="2" algn="l" rtl="0"/>
            <a:endParaRPr lang="en-US" dirty="0"/>
          </a:p>
          <a:p>
            <a:pPr lvl="2" algn="l" rtl="0"/>
            <a:endParaRPr lang="en-US" dirty="0"/>
          </a:p>
          <a:p>
            <a:pPr lvl="2" algn="l" rtl="0"/>
            <a:r>
              <a:rPr lang="en-US" dirty="0" err="1"/>
              <a:t>ReLU</a:t>
            </a:r>
            <a:r>
              <a:rPr lang="en-US" dirty="0"/>
              <a:t> - </a:t>
            </a:r>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06056" y="5998464"/>
            <a:ext cx="4885944" cy="859536"/>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2" name="תמונה 11" descr="תמונה שמכילה טקסט, מכשירי כתיבה&#10;&#10;התיאור נוצר באופן אוטומטי">
            <a:extLst>
              <a:ext uri="{FF2B5EF4-FFF2-40B4-BE49-F238E27FC236}">
                <a16:creationId xmlns:a16="http://schemas.microsoft.com/office/drawing/2014/main" id="{F26AEE4D-9BA7-D03F-AAF7-A0D9E5249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764" y="1798761"/>
            <a:ext cx="2890177" cy="2639539"/>
          </a:xfrm>
          <a:prstGeom prst="rect">
            <a:avLst/>
          </a:prstGeom>
        </p:spPr>
      </p:pic>
      <p:pic>
        <p:nvPicPr>
          <p:cNvPr id="14" name="תמונה 13">
            <a:extLst>
              <a:ext uri="{FF2B5EF4-FFF2-40B4-BE49-F238E27FC236}">
                <a16:creationId xmlns:a16="http://schemas.microsoft.com/office/drawing/2014/main" id="{B56ADF74-6F30-6E7D-CAFD-505A93A5F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98" y="3749041"/>
            <a:ext cx="3876040" cy="1661160"/>
          </a:xfrm>
          <a:prstGeom prst="rect">
            <a:avLst/>
          </a:prstGeom>
        </p:spPr>
      </p:pic>
      <p:sp>
        <p:nvSpPr>
          <p:cNvPr id="15" name="אליפסה 14">
            <a:extLst>
              <a:ext uri="{FF2B5EF4-FFF2-40B4-BE49-F238E27FC236}">
                <a16:creationId xmlns:a16="http://schemas.microsoft.com/office/drawing/2014/main" id="{72BCC352-D073-9D21-4905-EDCFAC1BC4CD}"/>
              </a:ext>
            </a:extLst>
          </p:cNvPr>
          <p:cNvSpPr/>
          <p:nvPr/>
        </p:nvSpPr>
        <p:spPr>
          <a:xfrm>
            <a:off x="2796540" y="4800600"/>
            <a:ext cx="2255520" cy="74676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56854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2" algn="l" rtl="0"/>
            <a:r>
              <a:rPr lang="en-US" dirty="0"/>
              <a:t>Input Embedding layer -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38060" y="5951343"/>
            <a:ext cx="4853940" cy="90665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F07135AC-045D-3549-B3C8-F117B4D7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22" y="2618765"/>
            <a:ext cx="4979083" cy="2800734"/>
          </a:xfrm>
          <a:prstGeom prst="rect">
            <a:avLst/>
          </a:prstGeom>
        </p:spPr>
      </p:pic>
      <p:pic>
        <p:nvPicPr>
          <p:cNvPr id="7" name="תמונה 6">
            <a:extLst>
              <a:ext uri="{FF2B5EF4-FFF2-40B4-BE49-F238E27FC236}">
                <a16:creationId xmlns:a16="http://schemas.microsoft.com/office/drawing/2014/main" id="{610C59A2-7127-AF1E-2428-FB37CC87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034" y="3229625"/>
            <a:ext cx="4853940" cy="2721718"/>
          </a:xfrm>
          <a:prstGeom prst="rect">
            <a:avLst/>
          </a:prstGeom>
        </p:spPr>
      </p:pic>
      <p:sp>
        <p:nvSpPr>
          <p:cNvPr id="8" name="אליפסה 7">
            <a:extLst>
              <a:ext uri="{FF2B5EF4-FFF2-40B4-BE49-F238E27FC236}">
                <a16:creationId xmlns:a16="http://schemas.microsoft.com/office/drawing/2014/main" id="{21C3FC79-234D-0D5C-6109-5757C37F6703}"/>
              </a:ext>
            </a:extLst>
          </p:cNvPr>
          <p:cNvSpPr/>
          <p:nvPr/>
        </p:nvSpPr>
        <p:spPr>
          <a:xfrm>
            <a:off x="3393948" y="4384510"/>
            <a:ext cx="632460" cy="1486761"/>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757214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lvl="2" algn="l" rtl="0"/>
            <a:r>
              <a:rPr lang="en-US" dirty="0"/>
              <a:t>LBR - combining Linear &amp; Batch Normalization (BN) &amp; </a:t>
            </a:r>
            <a:r>
              <a:rPr lang="en-US" dirty="0" err="1"/>
              <a:t>ReLU</a:t>
            </a:r>
            <a:r>
              <a:rPr lang="en-US" dirty="0"/>
              <a:t> layers</a:t>
            </a:r>
          </a:p>
          <a:p>
            <a:pPr lvl="2" algn="l" rtl="0"/>
            <a:r>
              <a:rPr lang="en-US" dirty="0"/>
              <a:t>LBRD – LBR &amp; Dropout </a:t>
            </a:r>
          </a:p>
          <a:p>
            <a:pPr lvl="2" algn="l" rtl="0"/>
            <a:r>
              <a:rPr lang="en-US" dirty="0" err="1"/>
              <a:t>Concat</a:t>
            </a:r>
            <a:r>
              <a:rPr lang="en-US" dirty="0"/>
              <a:t>  - concatenation of layers\attention output</a:t>
            </a:r>
          </a:p>
          <a:p>
            <a:pPr lvl="2" algn="l" rtl="0"/>
            <a:r>
              <a:rPr lang="en-US" dirty="0"/>
              <a:t>Repeat  - return on same later in order to handle dimensions</a:t>
            </a:r>
          </a:p>
          <a:p>
            <a:pPr lvl="2" algn="l" rtl="0"/>
            <a:r>
              <a:rPr lang="en-US" dirty="0"/>
              <a:t>Global feature  - the results of the average pooling  </a:t>
            </a:r>
          </a:p>
          <a:p>
            <a:pPr lvl="2" algn="l" rtl="0"/>
            <a:r>
              <a:rPr lang="en-US" dirty="0"/>
              <a:t>Input Embedding layer – the latent space who learn by the encoder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6618868" y="6326155"/>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26158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444751" y="1703758"/>
            <a:ext cx="10747249" cy="6470978"/>
          </a:xfrm>
        </p:spPr>
        <p:txBody>
          <a:bodyPr>
            <a:normAutofit/>
          </a:bodyPr>
          <a:lstStyle/>
          <a:p>
            <a:pPr algn="l" rtl="0"/>
            <a:r>
              <a:rPr lang="en-US" dirty="0"/>
              <a:t>3 main unique developments :</a:t>
            </a:r>
          </a:p>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lvl="1" algn="l" rtl="0"/>
            <a:r>
              <a:rPr lang="en-US" dirty="0">
                <a:effectLst/>
              </a:rPr>
              <a:t>Neighbor Embedding for Augmented Local Feature Representation </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lvl="1" algn="l" rtl="0"/>
            <a:r>
              <a:rPr lang="en-US" dirty="0">
                <a:effectLst/>
              </a:rPr>
              <a:t>Coordinate-based input embedding module </a:t>
            </a:r>
            <a:br>
              <a:rPr lang="en-US" dirty="0"/>
            </a:br>
            <a:r>
              <a:rPr lang="en-US" dirty="0"/>
              <a:t> </a:t>
            </a:r>
            <a:br>
              <a:rPr lang="en-US" dirty="0"/>
            </a:br>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EFAA2C06-F41B-0673-3BBE-9B2B70FAB8A1}"/>
              </a:ext>
            </a:extLst>
          </p:cNvPr>
          <p:cNvPicPr>
            <a:picLocks noChangeAspect="1"/>
          </p:cNvPicPr>
          <p:nvPr/>
        </p:nvPicPr>
        <p:blipFill rotWithShape="1">
          <a:blip r:embed="rId2"/>
          <a:srcRect b="41576"/>
          <a:stretch/>
        </p:blipFill>
        <p:spPr>
          <a:xfrm>
            <a:off x="2615184" y="2511986"/>
            <a:ext cx="6235585" cy="1208227"/>
          </a:xfrm>
          <a:prstGeom prst="rect">
            <a:avLst/>
          </a:prstGeom>
        </p:spPr>
      </p:pic>
      <p:pic>
        <p:nvPicPr>
          <p:cNvPr id="7" name="תמונה 6">
            <a:extLst>
              <a:ext uri="{FF2B5EF4-FFF2-40B4-BE49-F238E27FC236}">
                <a16:creationId xmlns:a16="http://schemas.microsoft.com/office/drawing/2014/main" id="{AED98264-41B2-002C-0DA1-026F38E74389}"/>
              </a:ext>
            </a:extLst>
          </p:cNvPr>
          <p:cNvPicPr>
            <a:picLocks noChangeAspect="1"/>
          </p:cNvPicPr>
          <p:nvPr/>
        </p:nvPicPr>
        <p:blipFill>
          <a:blip r:embed="rId3"/>
          <a:stretch>
            <a:fillRect/>
          </a:stretch>
        </p:blipFill>
        <p:spPr>
          <a:xfrm>
            <a:off x="2128436" y="4108270"/>
            <a:ext cx="6932645" cy="1813153"/>
          </a:xfrm>
          <a:prstGeom prst="rect">
            <a:avLst/>
          </a:prstGeom>
        </p:spPr>
      </p:pic>
    </p:spTree>
    <p:extLst>
      <p:ext uri="{BB962C8B-B14F-4D97-AF65-F5344CB8AC3E}">
        <p14:creationId xmlns:p14="http://schemas.microsoft.com/office/powerpoint/2010/main" val="2863866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0" indent="0" algn="l" rtl="0">
              <a:buNone/>
            </a:pPr>
            <a:br>
              <a:rPr lang="en-US" dirty="0"/>
            </a:br>
            <a:endParaRPr lang="he-IL" dirty="0"/>
          </a:p>
        </p:txBody>
      </p:sp>
      <p:grpSp>
        <p:nvGrpSpPr>
          <p:cNvPr id="10" name="קבוצה 9">
            <a:extLst>
              <a:ext uri="{FF2B5EF4-FFF2-40B4-BE49-F238E27FC236}">
                <a16:creationId xmlns:a16="http://schemas.microsoft.com/office/drawing/2014/main" id="{7319AD23-7AE2-9827-7C0E-8755C8E56064}"/>
              </a:ext>
            </a:extLst>
          </p:cNvPr>
          <p:cNvGrpSpPr/>
          <p:nvPr/>
        </p:nvGrpSpPr>
        <p:grpSpPr>
          <a:xfrm>
            <a:off x="1788678" y="2260897"/>
            <a:ext cx="8416212" cy="1976487"/>
            <a:chOff x="1651518" y="2279185"/>
            <a:chExt cx="8416212" cy="1976487"/>
          </a:xfrm>
        </p:grpSpPr>
        <p:pic>
          <p:nvPicPr>
            <p:cNvPr id="6" name="תמונה 5">
              <a:extLst>
                <a:ext uri="{FF2B5EF4-FFF2-40B4-BE49-F238E27FC236}">
                  <a16:creationId xmlns:a16="http://schemas.microsoft.com/office/drawing/2014/main" id="{01538E8E-D217-7C9F-3824-BFBDC2AFD457}"/>
                </a:ext>
              </a:extLst>
            </p:cNvPr>
            <p:cNvPicPr>
              <a:picLocks noChangeAspect="1"/>
            </p:cNvPicPr>
            <p:nvPr/>
          </p:nvPicPr>
          <p:blipFill rotWithShape="1">
            <a:blip r:embed="rId2"/>
            <a:srcRect b="40783"/>
            <a:stretch/>
          </p:blipFill>
          <p:spPr>
            <a:xfrm>
              <a:off x="1651518" y="2279185"/>
              <a:ext cx="8416212" cy="1565028"/>
            </a:xfrm>
            <a:prstGeom prst="rect">
              <a:avLst/>
            </a:prstGeom>
          </p:spPr>
        </p:pic>
        <p:pic>
          <p:nvPicPr>
            <p:cNvPr id="9" name="תמונה 8">
              <a:extLst>
                <a:ext uri="{FF2B5EF4-FFF2-40B4-BE49-F238E27FC236}">
                  <a16:creationId xmlns:a16="http://schemas.microsoft.com/office/drawing/2014/main" id="{F45ED51F-5F06-311A-542C-08AF107E78B8}"/>
                </a:ext>
              </a:extLst>
            </p:cNvPr>
            <p:cNvPicPr>
              <a:picLocks noChangeAspect="1"/>
            </p:cNvPicPr>
            <p:nvPr/>
          </p:nvPicPr>
          <p:blipFill>
            <a:blip r:embed="rId3"/>
            <a:stretch>
              <a:fillRect/>
            </a:stretch>
          </p:blipFill>
          <p:spPr>
            <a:xfrm>
              <a:off x="1651518" y="3844213"/>
              <a:ext cx="8416212" cy="411459"/>
            </a:xfrm>
            <a:prstGeom prst="rect">
              <a:avLst/>
            </a:prstGeom>
          </p:spPr>
        </p:pic>
      </p:grpSp>
      <p:grpSp>
        <p:nvGrpSpPr>
          <p:cNvPr id="20" name="קבוצה 19">
            <a:extLst>
              <a:ext uri="{FF2B5EF4-FFF2-40B4-BE49-F238E27FC236}">
                <a16:creationId xmlns:a16="http://schemas.microsoft.com/office/drawing/2014/main" id="{8F25A8BB-761C-ABCA-6009-7715F9AC3C3F}"/>
              </a:ext>
            </a:extLst>
          </p:cNvPr>
          <p:cNvGrpSpPr/>
          <p:nvPr/>
        </p:nvGrpSpPr>
        <p:grpSpPr>
          <a:xfrm>
            <a:off x="3474720" y="4428734"/>
            <a:ext cx="5202936" cy="1819665"/>
            <a:chOff x="318876" y="4418898"/>
            <a:chExt cx="6094167" cy="2086519"/>
          </a:xfrm>
        </p:grpSpPr>
        <p:pic>
          <p:nvPicPr>
            <p:cNvPr id="15" name="תמונה 14">
              <a:extLst>
                <a:ext uri="{FF2B5EF4-FFF2-40B4-BE49-F238E27FC236}">
                  <a16:creationId xmlns:a16="http://schemas.microsoft.com/office/drawing/2014/main" id="{80A15895-6EF7-1D65-D678-125C3D4F8D0B}"/>
                </a:ext>
              </a:extLst>
            </p:cNvPr>
            <p:cNvPicPr>
              <a:picLocks noChangeAspect="1"/>
            </p:cNvPicPr>
            <p:nvPr/>
          </p:nvPicPr>
          <p:blipFill rotWithShape="1">
            <a:blip r:embed="rId4"/>
            <a:srcRect r="47975"/>
            <a:stretch/>
          </p:blipFill>
          <p:spPr>
            <a:xfrm>
              <a:off x="319524" y="4861501"/>
              <a:ext cx="6093519" cy="456338"/>
            </a:xfrm>
            <a:prstGeom prst="rect">
              <a:avLst/>
            </a:prstGeom>
          </p:spPr>
        </p:pic>
        <p:pic>
          <p:nvPicPr>
            <p:cNvPr id="17" name="תמונה 16">
              <a:extLst>
                <a:ext uri="{FF2B5EF4-FFF2-40B4-BE49-F238E27FC236}">
                  <a16:creationId xmlns:a16="http://schemas.microsoft.com/office/drawing/2014/main" id="{DD69ABD7-17D8-3506-3313-571C9CDA2154}"/>
                </a:ext>
              </a:extLst>
            </p:cNvPr>
            <p:cNvPicPr>
              <a:picLocks noChangeAspect="1"/>
            </p:cNvPicPr>
            <p:nvPr/>
          </p:nvPicPr>
          <p:blipFill rotWithShape="1">
            <a:blip r:embed="rId5"/>
            <a:srcRect l="50125"/>
            <a:stretch/>
          </p:blipFill>
          <p:spPr>
            <a:xfrm>
              <a:off x="321975" y="5304093"/>
              <a:ext cx="6080760" cy="603316"/>
            </a:xfrm>
            <a:prstGeom prst="rect">
              <a:avLst/>
            </a:prstGeom>
          </p:spPr>
        </p:pic>
        <p:pic>
          <p:nvPicPr>
            <p:cNvPr id="18" name="תמונה 17">
              <a:extLst>
                <a:ext uri="{FF2B5EF4-FFF2-40B4-BE49-F238E27FC236}">
                  <a16:creationId xmlns:a16="http://schemas.microsoft.com/office/drawing/2014/main" id="{4FAA77E0-576E-311B-EDC4-3D58F5DDFE80}"/>
                </a:ext>
              </a:extLst>
            </p:cNvPr>
            <p:cNvPicPr>
              <a:picLocks noChangeAspect="1"/>
            </p:cNvPicPr>
            <p:nvPr/>
          </p:nvPicPr>
          <p:blipFill rotWithShape="1">
            <a:blip r:embed="rId5"/>
            <a:srcRect r="50125"/>
            <a:stretch/>
          </p:blipFill>
          <p:spPr>
            <a:xfrm>
              <a:off x="318876" y="5902101"/>
              <a:ext cx="6080760" cy="603316"/>
            </a:xfrm>
            <a:prstGeom prst="rect">
              <a:avLst/>
            </a:prstGeom>
          </p:spPr>
        </p:pic>
        <p:pic>
          <p:nvPicPr>
            <p:cNvPr id="19" name="תמונה 18">
              <a:extLst>
                <a:ext uri="{FF2B5EF4-FFF2-40B4-BE49-F238E27FC236}">
                  <a16:creationId xmlns:a16="http://schemas.microsoft.com/office/drawing/2014/main" id="{FAFD720C-0765-6546-3686-337FE656E431}"/>
                </a:ext>
              </a:extLst>
            </p:cNvPr>
            <p:cNvPicPr>
              <a:picLocks noChangeAspect="1"/>
            </p:cNvPicPr>
            <p:nvPr/>
          </p:nvPicPr>
          <p:blipFill rotWithShape="1">
            <a:blip r:embed="rId4"/>
            <a:srcRect l="52850" t="1" b="6165"/>
            <a:stretch/>
          </p:blipFill>
          <p:spPr>
            <a:xfrm>
              <a:off x="321975" y="4418898"/>
              <a:ext cx="6080760" cy="471484"/>
            </a:xfrm>
            <a:prstGeom prst="rect">
              <a:avLst/>
            </a:prstGeom>
          </p:spPr>
        </p:pic>
      </p:grpSp>
    </p:spTree>
    <p:extLst>
      <p:ext uri="{BB962C8B-B14F-4D97-AF65-F5344CB8AC3E}">
        <p14:creationId xmlns:p14="http://schemas.microsoft.com/office/powerpoint/2010/main" val="1771476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fontScale="92500"/>
              </a:bodyPr>
              <a:lstStyle/>
              <a:p>
                <a:pPr lvl="1" algn="l" rtl="0"/>
                <a:r>
                  <a:rPr lang="en-US" dirty="0">
                    <a:effectLst/>
                  </a:rPr>
                  <a:t>Offset attention</a:t>
                </a:r>
              </a:p>
              <a:p>
                <a:pPr lvl="2" algn="l" rtl="0"/>
                <a:r>
                  <a:rPr lang="en-US" sz="1800" dirty="0">
                    <a:effectLst/>
                  </a:rPr>
                  <a:t>network performance  improve if applying Transformer to point clouds</a:t>
                </a:r>
              </a:p>
              <a:p>
                <a:pPr lvl="3" algn="l" rtl="0"/>
                <a:r>
                  <a:rPr lang="en-US" sz="1600" dirty="0">
                    <a:effectLst/>
                  </a:rPr>
                  <a:t>replace original self-attention (SA) module with an offset-attention (OA) module to enhance our PCT. </a:t>
                </a:r>
              </a:p>
              <a:p>
                <a:pPr lvl="2" algn="l" rtl="0"/>
                <a:r>
                  <a:rPr lang="en-US" sz="1800" dirty="0">
                    <a:effectLst/>
                  </a:rPr>
                  <a:t>Graph convolution networks show the benefits of using a Laplacian matrix </a:t>
                </a:r>
              </a:p>
              <a:p>
                <a:pPr marL="914400" lvl="2" indent="0" algn="l" rtl="0">
                  <a:buNone/>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𝐿</m:t>
                      </m:r>
                      <m:r>
                        <a:rPr lang="en-US" sz="1800" i="1" dirty="0" smtClean="0">
                          <a:effectLst/>
                          <a:latin typeface="Cambria Math" panose="02040503050406030204" pitchFamily="18" charset="0"/>
                        </a:rPr>
                        <m:t> = </m:t>
                      </m:r>
                      <m:r>
                        <a:rPr lang="en-US" sz="1800" i="1" dirty="0">
                          <a:effectLst/>
                          <a:latin typeface="Cambria Math" panose="02040503050406030204" pitchFamily="18" charset="0"/>
                        </a:rPr>
                        <m:t>𝐷</m:t>
                      </m:r>
                      <m:r>
                        <a:rPr lang="en-US" sz="1800" i="1" dirty="0">
                          <a:effectLst/>
                          <a:latin typeface="Cambria Math" panose="02040503050406030204" pitchFamily="18" charset="0"/>
                        </a:rPr>
                        <m:t> − </m:t>
                      </m:r>
                      <m:r>
                        <a:rPr lang="en-US" sz="1800" i="1" dirty="0">
                          <a:effectLst/>
                          <a:latin typeface="Cambria Math" panose="02040503050406030204" pitchFamily="18" charset="0"/>
                        </a:rPr>
                        <m:t>𝐸</m:t>
                      </m:r>
                    </m:oMath>
                  </m:oMathPara>
                </a14:m>
                <a:endParaRPr lang="en-US" sz="1800" dirty="0">
                  <a:effectLst/>
                </a:endParaRPr>
              </a:p>
              <a:p>
                <a:pPr lvl="2" algn="l" rtl="0"/>
                <a:r>
                  <a:rPr lang="en-US" sz="1800" dirty="0">
                    <a:effectLst/>
                  </a:rPr>
                  <a:t> a Laplacian matrix replace the adjacency matrix E, where D is the diagonal degree matrix.</a:t>
                </a:r>
              </a:p>
              <a:p>
                <a:pPr lvl="2" algn="l" rtl="0"/>
                <a:r>
                  <a:rPr lang="en-US" sz="1800" dirty="0">
                    <a:effectLst/>
                  </a:rPr>
                  <a:t>offset-attention layer calculates the offset (difference) between the self-attention (SA) features and the input features by element-wise subtraction. </a:t>
                </a:r>
              </a:p>
              <a:p>
                <a:pPr lvl="2" algn="l" rtl="0"/>
                <a:r>
                  <a:rPr lang="en-US" sz="1800" dirty="0">
                    <a:effectLst/>
                  </a:rPr>
                  <a:t>This offset feeds the LBR network in place of the SA feature used in the naïve version.</a:t>
                </a:r>
                <a:br>
                  <a:rPr lang="en-US" sz="1800" dirty="0">
                    <a:effectLst/>
                  </a:rPr>
                </a:br>
                <a:endParaRPr lang="en-US" sz="1800" dirty="0">
                  <a:effectLst/>
                </a:endParaRPr>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1515775" y="1703759"/>
                <a:ext cx="10676225" cy="3695136"/>
              </a:xfr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973195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a:t>
            </a:r>
          </a:p>
          <a:p>
            <a:pPr lvl="2" algn="l" rtl="0"/>
            <a:r>
              <a:rPr lang="en-US" sz="1800" dirty="0">
                <a:effectLst/>
              </a:rPr>
              <a:t>offset-attention sharpens the attention weights and reduce the influence of noise,</a:t>
            </a:r>
            <a:br>
              <a:rPr lang="en-US" sz="1800" dirty="0">
                <a:effectLst/>
              </a:rPr>
            </a:br>
            <a:r>
              <a:rPr lang="en-US" sz="1800" dirty="0">
                <a:effectLst/>
              </a:rPr>
              <a:t>which is beneficial for downstream tasks. </a:t>
            </a:r>
          </a:p>
          <a:p>
            <a:pPr marL="914400" lvl="2" indent="0" algn="l" rtl="0">
              <a:buNone/>
            </a:pPr>
            <a:br>
              <a:rPr lang="en-US" sz="1800" dirty="0">
                <a:effectLst/>
              </a:rPr>
            </a:br>
            <a:br>
              <a:rPr lang="en-US" sz="1800" dirty="0">
                <a:effectLst/>
              </a:rPr>
            </a:br>
            <a:endParaRPr lang="en-US" sz="1800" dirty="0">
              <a:effectLst/>
            </a:endParaRPr>
          </a:p>
        </p:txBody>
      </p:sp>
    </p:spTree>
    <p:extLst>
      <p:ext uri="{BB962C8B-B14F-4D97-AF65-F5344CB8AC3E}">
        <p14:creationId xmlns:p14="http://schemas.microsoft.com/office/powerpoint/2010/main" val="1018829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703758"/>
            <a:ext cx="11278205" cy="4976959"/>
          </a:xfrm>
        </p:spPr>
        <p:txBody>
          <a:bodyPr>
            <a:normAutofit/>
          </a:bodyPr>
          <a:lstStyle/>
          <a:p>
            <a:pPr lvl="1" algn="l" rtl="0"/>
            <a:r>
              <a:rPr lang="en-US" dirty="0">
                <a:effectLst/>
              </a:rPr>
              <a:t>Offset attention</a:t>
            </a:r>
          </a:p>
          <a:p>
            <a:pPr lvl="2" algn="l" rtl="0"/>
            <a:r>
              <a:rPr lang="en-US" sz="1800" dirty="0">
                <a:effectLst/>
              </a:rPr>
              <a:t>PCT results: </a:t>
            </a: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r>
              <a:rPr lang="en-US" sz="1800" dirty="0">
                <a:effectLst/>
              </a:rPr>
              <a:t>It can be seen that the attention maps for different query points vary considerably,</a:t>
            </a:r>
            <a:br>
              <a:rPr lang="en-US" sz="1800" dirty="0">
                <a:effectLst/>
              </a:rPr>
            </a:br>
            <a:r>
              <a:rPr lang="en-US" sz="1800" dirty="0">
                <a:effectLst/>
              </a:rPr>
              <a:t>but are generally semantically meaningful. </a:t>
            </a:r>
            <a:br>
              <a:rPr lang="en-US" sz="1800" dirty="0">
                <a:effectLst/>
              </a:rPr>
            </a:br>
            <a:br>
              <a:rPr lang="en-US" sz="1800" dirty="0">
                <a:effectLst/>
              </a:rPr>
            </a:br>
            <a:endParaRPr lang="en-US" sz="1800" dirty="0">
              <a:effectLst/>
            </a:endParaRPr>
          </a:p>
        </p:txBody>
      </p:sp>
      <p:grpSp>
        <p:nvGrpSpPr>
          <p:cNvPr id="8" name="קבוצה 7">
            <a:extLst>
              <a:ext uri="{FF2B5EF4-FFF2-40B4-BE49-F238E27FC236}">
                <a16:creationId xmlns:a16="http://schemas.microsoft.com/office/drawing/2014/main" id="{66CFD080-8D5B-2860-A97B-EB2B47804EF3}"/>
              </a:ext>
            </a:extLst>
          </p:cNvPr>
          <p:cNvGrpSpPr/>
          <p:nvPr/>
        </p:nvGrpSpPr>
        <p:grpSpPr>
          <a:xfrm>
            <a:off x="2776139" y="2521163"/>
            <a:ext cx="7780410" cy="2278181"/>
            <a:chOff x="3809411" y="2502875"/>
            <a:chExt cx="7780410" cy="2278181"/>
          </a:xfrm>
        </p:grpSpPr>
        <p:pic>
          <p:nvPicPr>
            <p:cNvPr id="6" name="תמונה 5">
              <a:extLst>
                <a:ext uri="{FF2B5EF4-FFF2-40B4-BE49-F238E27FC236}">
                  <a16:creationId xmlns:a16="http://schemas.microsoft.com/office/drawing/2014/main" id="{D25536E4-BF57-3FD4-5D62-BE48CCF75388}"/>
                </a:ext>
              </a:extLst>
            </p:cNvPr>
            <p:cNvPicPr>
              <a:picLocks noChangeAspect="1"/>
            </p:cNvPicPr>
            <p:nvPr/>
          </p:nvPicPr>
          <p:blipFill rotWithShape="1">
            <a:blip r:embed="rId2"/>
            <a:srcRect t="78872"/>
            <a:stretch/>
          </p:blipFill>
          <p:spPr>
            <a:xfrm>
              <a:off x="7699616" y="3429000"/>
              <a:ext cx="3890205" cy="610273"/>
            </a:xfrm>
            <a:prstGeom prst="rect">
              <a:avLst/>
            </a:prstGeom>
          </p:spPr>
        </p:pic>
        <p:pic>
          <p:nvPicPr>
            <p:cNvPr id="7" name="תמונה 6">
              <a:extLst>
                <a:ext uri="{FF2B5EF4-FFF2-40B4-BE49-F238E27FC236}">
                  <a16:creationId xmlns:a16="http://schemas.microsoft.com/office/drawing/2014/main" id="{D16C0948-870A-CA7F-8FFE-5A8180241D13}"/>
                </a:ext>
              </a:extLst>
            </p:cNvPr>
            <p:cNvPicPr>
              <a:picLocks noChangeAspect="1"/>
            </p:cNvPicPr>
            <p:nvPr/>
          </p:nvPicPr>
          <p:blipFill rotWithShape="1">
            <a:blip r:embed="rId2"/>
            <a:srcRect b="21128"/>
            <a:stretch/>
          </p:blipFill>
          <p:spPr>
            <a:xfrm>
              <a:off x="3809411" y="2502875"/>
              <a:ext cx="3890205" cy="2278181"/>
            </a:xfrm>
            <a:prstGeom prst="rect">
              <a:avLst/>
            </a:prstGeom>
          </p:spPr>
        </p:pic>
      </p:grpSp>
    </p:spTree>
    <p:extLst>
      <p:ext uri="{BB962C8B-B14F-4D97-AF65-F5344CB8AC3E}">
        <p14:creationId xmlns:p14="http://schemas.microsoft.com/office/powerpoint/2010/main" val="3835566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a:bodyPr>
          <a:lstStyle/>
          <a:p>
            <a:pPr algn="l" rtl="0"/>
            <a:r>
              <a:rPr lang="en-US" dirty="0">
                <a:effectLst/>
              </a:rPr>
              <a:t>Neighbor Embedding for Augmented Local Feature Representation</a:t>
            </a:r>
          </a:p>
          <a:p>
            <a:pPr lvl="1" algn="l" rtl="0"/>
            <a:r>
              <a:rPr lang="en-US" sz="2000" dirty="0">
                <a:effectLst/>
              </a:rPr>
              <a:t> PCT with point embedding is an effective network for extracting global features.</a:t>
            </a:r>
          </a:p>
          <a:p>
            <a:pPr lvl="1" algn="l" rtl="0"/>
            <a:r>
              <a:rPr lang="en-US" sz="2000" dirty="0">
                <a:effectLst/>
              </a:rPr>
              <a:t> drawback of those architectures is it ignore the local neighborhood information which is also essential in point cloud learning. </a:t>
            </a:r>
          </a:p>
          <a:p>
            <a:pPr lvl="1" algn="l" rtl="0"/>
            <a:r>
              <a:rPr lang="en-US" sz="2000" dirty="0">
                <a:effectLst/>
              </a:rPr>
              <a:t>Inspired from other work works the paper offer  local neighbor aggregation strategy </a:t>
            </a:r>
          </a:p>
          <a:p>
            <a:pPr lvl="2" algn="l" rtl="0"/>
            <a:r>
              <a:rPr lang="en-US" sz="1800" dirty="0">
                <a:effectLst/>
              </a:rPr>
              <a:t>to optimize the point embedding to augment PCT’s ability of local feature extraction. </a:t>
            </a:r>
          </a:p>
          <a:p>
            <a:pPr marL="457200" lvl="1" indent="0" algn="l" rtl="0">
              <a:buNone/>
            </a:pPr>
            <a:br>
              <a:rPr lang="en-US" sz="2000" dirty="0">
                <a:effectLst/>
              </a:rPr>
            </a:br>
            <a:br>
              <a:rPr lang="en-US" sz="2000" dirty="0">
                <a:effectLst/>
              </a:rPr>
            </a:br>
            <a:endParaRPr lang="en-US" sz="2000" dirty="0">
              <a:effectLst/>
            </a:endParaRPr>
          </a:p>
          <a:p>
            <a:pPr algn="l" rtl="0"/>
            <a:endParaRPr lang="he-IL" dirty="0"/>
          </a:p>
        </p:txBody>
      </p:sp>
    </p:spTree>
    <p:extLst>
      <p:ext uri="{BB962C8B-B14F-4D97-AF65-F5344CB8AC3E}">
        <p14:creationId xmlns:p14="http://schemas.microsoft.com/office/powerpoint/2010/main" val="293219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0560" y="2096064"/>
                <a:ext cx="10596997" cy="4860996"/>
              </a:xfrm>
            </p:spPr>
            <p:txBody>
              <a:bodyPr>
                <a:normAutofit fontScale="70000" lnSpcReduction="20000"/>
              </a:bodyPr>
              <a:lstStyle/>
              <a:p>
                <a:pPr algn="l" rtl="0"/>
                <a:r>
                  <a:rPr lang="en-US" dirty="0">
                    <a:effectLst/>
                  </a:rPr>
                  <a:t>Neighbor Embedding for Augmented Local Feature Representation</a:t>
                </a:r>
                <a:endParaRPr lang="en-US" sz="2000" dirty="0">
                  <a:effectLst/>
                </a:endParaRPr>
              </a:p>
              <a:p>
                <a:pPr lvl="1" algn="l" rtl="0"/>
                <a:r>
                  <a:rPr lang="en-US" sz="2000" dirty="0">
                    <a:effectLst/>
                  </a:rPr>
                  <a:t>In order to down sample the paper use farthest point sampling (FPS) algorithm </a:t>
                </a:r>
              </a:p>
              <a:p>
                <a:pPr lvl="1" algn="l" rtl="0"/>
                <a:r>
                  <a:rPr lang="en-US" sz="2000" dirty="0">
                    <a:effectLst/>
                  </a:rPr>
                  <a:t>for each sampled point p </a:t>
                </a:r>
                <a14:m>
                  <m:oMath xmlns:m="http://schemas.openxmlformats.org/officeDocument/2006/math">
                    <m:r>
                      <a:rPr lang="en-US" sz="2000" b="0" i="1" smtClean="0">
                        <a:effectLst/>
                        <a:latin typeface="Cambria Math" panose="02040503050406030204" pitchFamily="18" charset="0"/>
                      </a:rPr>
                      <m:t>∈ </m:t>
                    </m:r>
                  </m:oMath>
                </a14:m>
                <a:r>
                  <a:rPr lang="en-US" sz="2000" dirty="0">
                    <a:effectLst/>
                  </a:rPr>
                  <a:t>Ps,  let KNN(p; P) be its k-nearest neighbors in P.</a:t>
                </a:r>
              </a:p>
              <a:p>
                <a:pPr lvl="1" algn="l" rtl="0"/>
                <a:r>
                  <a:rPr lang="en-US" sz="2000" dirty="0">
                    <a:effectLst/>
                  </a:rPr>
                  <a:t> We then compute t</a:t>
                </a:r>
                <a:r>
                  <a:rPr lang="en-US" sz="2100" dirty="0">
                    <a:effectLst/>
                  </a:rPr>
                  <a:t>he output feature Fs as follows </a:t>
                </a:r>
              </a:p>
              <a:p>
                <a:pPr lvl="1" algn="l" rtl="0"/>
                <a:endParaRPr lang="en-US" sz="2100" dirty="0">
                  <a:effectLst/>
                </a:endParaRPr>
              </a:p>
              <a:p>
                <a:pPr lvl="1" algn="l" rtl="0"/>
                <a:endParaRPr lang="en-US" sz="2100" dirty="0">
                  <a:effectLst/>
                </a:endParaRPr>
              </a:p>
              <a:p>
                <a:pPr lvl="1" algn="l" rtl="0"/>
                <a:endParaRPr lang="en-US" sz="2100" dirty="0">
                  <a:effectLst/>
                </a:endParaRPr>
              </a:p>
              <a:p>
                <a:pPr marL="457200" lvl="1" indent="0" algn="l" rtl="0">
                  <a:buNone/>
                </a:pPr>
                <a:endParaRPr lang="en-US" sz="2100" dirty="0">
                  <a:effectLst/>
                </a:endParaRPr>
              </a:p>
              <a:p>
                <a:pPr lvl="1" algn="l" rtl="0"/>
                <a:r>
                  <a:rPr lang="en-US" sz="2100" dirty="0">
                    <a:effectLst/>
                  </a:rPr>
                  <a:t>F(p) is the input features of point p</a:t>
                </a:r>
              </a:p>
              <a:p>
                <a:pPr lvl="1" algn="l" rtl="0"/>
                <a14:m>
                  <m:oMath xmlns:m="http://schemas.openxmlformats.org/officeDocument/2006/math">
                    <m:sSub>
                      <m:sSubPr>
                        <m:ctrlPr>
                          <a:rPr lang="en-US" sz="2100" b="0" i="1" dirty="0" smtClean="0">
                            <a:effectLst/>
                            <a:latin typeface="Cambria Math" panose="02040503050406030204" pitchFamily="18" charset="0"/>
                          </a:rPr>
                        </m:ctrlPr>
                      </m:sSubPr>
                      <m:e>
                        <m:r>
                          <a:rPr lang="en-US" sz="2100" i="1" dirty="0" smtClean="0">
                            <a:effectLst/>
                            <a:latin typeface="Cambria Math" panose="02040503050406030204" pitchFamily="18" charset="0"/>
                          </a:rPr>
                          <m:t>𝐹</m:t>
                        </m:r>
                      </m:e>
                      <m:sub>
                        <m:r>
                          <a:rPr lang="en-US" sz="2100" i="1" dirty="0" smtClean="0">
                            <a:effectLst/>
                            <a:latin typeface="Cambria Math" panose="02040503050406030204" pitchFamily="18" charset="0"/>
                          </a:rPr>
                          <m:t>𝑠</m:t>
                        </m:r>
                      </m:sub>
                    </m:sSub>
                  </m:oMath>
                </a14:m>
                <a:r>
                  <a:rPr lang="en-US" sz="2100" dirty="0">
                    <a:effectLst/>
                  </a:rPr>
                  <a:t>(p) is the output feature of sampled point p</a:t>
                </a:r>
              </a:p>
              <a:p>
                <a:pPr lvl="1" algn="l" rtl="0"/>
                <a:r>
                  <a:rPr lang="en-US" sz="2100" dirty="0">
                    <a:effectLst/>
                  </a:rPr>
                  <a:t>MP is the max-pooling operator</a:t>
                </a:r>
              </a:p>
              <a:p>
                <a:pPr lvl="1" algn="l" rtl="0"/>
                <a:r>
                  <a:rPr lang="en-US" sz="2100" dirty="0">
                    <a:effectLst/>
                  </a:rPr>
                  <a:t>RP(x; k) is the operator for repeating a vector x, k times to form a matrix. </a:t>
                </a:r>
              </a:p>
              <a:p>
                <a:pPr lvl="1" algn="l" rtl="0"/>
                <a:r>
                  <a:rPr lang="en-US" sz="2100" dirty="0">
                    <a:effectLst/>
                  </a:rPr>
                  <a:t>The idea of concatenating the feature among sampled point and its neighbors. </a:t>
                </a:r>
                <a:br>
                  <a:rPr lang="en-US" sz="2100" dirty="0">
                    <a:effectLst/>
                  </a:rPr>
                </a:br>
                <a:br>
                  <a:rPr lang="en-US" sz="2100" dirty="0">
                    <a:effectLst/>
                  </a:rPr>
                </a:br>
                <a:r>
                  <a:rPr lang="en-US" sz="2100" dirty="0">
                    <a:effectLst/>
                  </a:rPr>
                  <a:t> </a:t>
                </a:r>
                <a:br>
                  <a:rPr lang="en-US" sz="2100" dirty="0">
                    <a:effectLst/>
                  </a:rPr>
                </a:br>
                <a:br>
                  <a:rPr lang="en-US" sz="2100" dirty="0">
                    <a:effectLst/>
                  </a:rPr>
                </a:br>
                <a:endParaRPr lang="en-US" sz="2100" dirty="0">
                  <a:effectLst/>
                </a:endParaRPr>
              </a:p>
              <a:p>
                <a:pPr algn="l" rtl="0"/>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670560" y="2096064"/>
                <a:ext cx="10596997" cy="4860996"/>
              </a:xfrm>
              <a:blipFill>
                <a:blip r:embed="rId2"/>
                <a:stretch>
                  <a:fillRect l="-58" t="-251"/>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29A34AC4-6AAB-83D0-7194-E9B998D970C9}"/>
              </a:ext>
            </a:extLst>
          </p:cNvPr>
          <p:cNvPicPr>
            <a:picLocks noChangeAspect="1"/>
          </p:cNvPicPr>
          <p:nvPr/>
        </p:nvPicPr>
        <p:blipFill>
          <a:blip r:embed="rId3"/>
          <a:stretch>
            <a:fillRect/>
          </a:stretch>
        </p:blipFill>
        <p:spPr>
          <a:xfrm>
            <a:off x="3954780" y="3360420"/>
            <a:ext cx="3855720" cy="908738"/>
          </a:xfrm>
          <a:prstGeom prst="rect">
            <a:avLst/>
          </a:prstGeom>
        </p:spPr>
      </p:pic>
    </p:spTree>
    <p:extLst>
      <p:ext uri="{BB962C8B-B14F-4D97-AF65-F5344CB8AC3E}">
        <p14:creationId xmlns:p14="http://schemas.microsoft.com/office/powerpoint/2010/main" val="269323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85000" lnSpcReduction="20000"/>
              </a:bodyPr>
              <a:lstStyle/>
              <a:p>
                <a:pPr algn="l" rtl="0"/>
                <a:r>
                  <a:rPr lang="en-US" dirty="0">
                    <a:effectLst/>
                  </a:rPr>
                  <a:t>Neighbor Embedding for Augmented Local Feature Representation</a:t>
                </a:r>
              </a:p>
              <a:p>
                <a:pPr lvl="1" algn="l" rtl="0"/>
                <a:r>
                  <a:rPr lang="en-US" sz="2000" dirty="0">
                    <a:effectLst/>
                  </a:rPr>
                  <a:t>neighbor embedding module comprises two LBR layers and two SG (sampling and grouping)</a:t>
                </a:r>
                <a:br>
                  <a:rPr lang="en-US" sz="2000" dirty="0">
                    <a:effectLst/>
                  </a:rPr>
                </a:br>
                <a:r>
                  <a:rPr lang="en-US" sz="2000" dirty="0">
                    <a:effectLst/>
                  </a:rPr>
                  <a:t>layers, to gradually enlarge the receptive field during feature aggregation, as is done in CNNs. </a:t>
                </a:r>
              </a:p>
              <a:p>
                <a:pPr lvl="1" algn="l" rtl="0"/>
                <a:r>
                  <a:rPr lang="en-US" sz="2000" dirty="0">
                    <a:effectLst/>
                  </a:rPr>
                  <a:t>The SG layer aggregates features from the local neighbors for each point grouped by k-NN search using Euclidean distance during point cloud sampling. </a:t>
                </a:r>
              </a:p>
              <a:p>
                <a:pPr lvl="1" algn="l" rtl="0"/>
                <a:r>
                  <a:rPr lang="en-US" sz="2000" dirty="0">
                    <a:effectLst/>
                  </a:rPr>
                  <a:t>assuming  that SG layer takes a point cloud P with N points and corresponding features F as input and outputs a sampled point cloud </a:t>
                </a:r>
                <a14:m>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𝑃</m:t>
                        </m:r>
                      </m:e>
                      <m:sub>
                        <m:r>
                          <a:rPr lang="en-US" sz="2000" b="0" i="1" smtClean="0">
                            <a:effectLst/>
                            <a:latin typeface="Cambria Math" panose="02040503050406030204" pitchFamily="18" charset="0"/>
                          </a:rPr>
                          <m:t>𝑠</m:t>
                        </m:r>
                      </m:sub>
                    </m:sSub>
                    <m:r>
                      <a:rPr lang="en-US" sz="2000" b="0" i="1" smtClean="0">
                        <a:effectLst/>
                        <a:latin typeface="Cambria Math" panose="02040503050406030204" pitchFamily="18" charset="0"/>
                      </a:rPr>
                      <m:t> </m:t>
                    </m:r>
                  </m:oMath>
                </a14:m>
                <a:r>
                  <a:rPr lang="en-US" sz="2000" dirty="0">
                    <a:effectLst/>
                  </a:rPr>
                  <a:t>with </a:t>
                </a:r>
                <a14:m>
                  <m:oMath xmlns:m="http://schemas.openxmlformats.org/officeDocument/2006/math">
                    <m:r>
                      <a:rPr lang="en-US" sz="2000" i="1" dirty="0" smtClean="0">
                        <a:effectLst/>
                        <a:latin typeface="Cambria Math" panose="02040503050406030204" pitchFamily="18" charset="0"/>
                      </a:rPr>
                      <m:t>𝑁𝑠</m:t>
                    </m:r>
                  </m:oMath>
                </a14:m>
                <a:r>
                  <a:rPr lang="en-US" sz="2000" dirty="0">
                    <a:effectLst/>
                  </a:rPr>
                  <a:t> points and its corresponding aggregated features Fs. </a:t>
                </a:r>
              </a:p>
              <a:p>
                <a:pPr marL="457200" lvl="1" indent="0" algn="l" rtl="0">
                  <a:buNone/>
                </a:pPr>
                <a:br>
                  <a:rPr lang="en-US" sz="2100" dirty="0">
                    <a:effectLst/>
                  </a:rPr>
                </a:br>
                <a:r>
                  <a:rPr lang="en-US" sz="2100" dirty="0">
                    <a:effectLst/>
                  </a:rPr>
                  <a:t> </a:t>
                </a:r>
                <a:br>
                  <a:rPr lang="en-US" sz="2100" dirty="0">
                    <a:effectLst/>
                  </a:rPr>
                </a:br>
                <a:br>
                  <a:rPr lang="en-US" sz="2000" dirty="0">
                    <a:effectLst/>
                  </a:rPr>
                </a:br>
                <a:endParaRPr lang="en-US" sz="2000" dirty="0">
                  <a:effectLst/>
                </a:endParaRPr>
              </a:p>
              <a:p>
                <a:pPr algn="l" rtl="0"/>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blipFill>
                <a:blip r:embed="rId2"/>
                <a:stretch>
                  <a:fillRect l="-294" t="-660"/>
                </a:stretch>
              </a:blipFill>
            </p:spPr>
            <p:txBody>
              <a:bodyPr/>
              <a:lstStyle/>
              <a:p>
                <a:r>
                  <a:rPr lang="he-IL">
                    <a:noFill/>
                  </a:rPr>
                  <a:t> </a:t>
                </a:r>
              </a:p>
            </p:txBody>
          </p:sp>
        </mc:Fallback>
      </mc:AlternateContent>
      <p:pic>
        <p:nvPicPr>
          <p:cNvPr id="5" name="תמונה 4">
            <a:extLst>
              <a:ext uri="{FF2B5EF4-FFF2-40B4-BE49-F238E27FC236}">
                <a16:creationId xmlns:a16="http://schemas.microsoft.com/office/drawing/2014/main" id="{EE0A52B5-9931-C0DE-5F30-EA6463181FEE}"/>
              </a:ext>
            </a:extLst>
          </p:cNvPr>
          <p:cNvPicPr>
            <a:picLocks noChangeAspect="1"/>
          </p:cNvPicPr>
          <p:nvPr/>
        </p:nvPicPr>
        <p:blipFill>
          <a:blip r:embed="rId3"/>
          <a:stretch>
            <a:fillRect/>
          </a:stretch>
        </p:blipFill>
        <p:spPr>
          <a:xfrm>
            <a:off x="1996440" y="4388322"/>
            <a:ext cx="9088236" cy="2361559"/>
          </a:xfrm>
          <a:prstGeom prst="rect">
            <a:avLst/>
          </a:prstGeom>
        </p:spPr>
      </p:pic>
    </p:spTree>
    <p:extLst>
      <p:ext uri="{BB962C8B-B14F-4D97-AF65-F5344CB8AC3E}">
        <p14:creationId xmlns:p14="http://schemas.microsoft.com/office/powerpoint/2010/main" val="321015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5783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0100" y="2073204"/>
                <a:ext cx="10743595" cy="4571436"/>
              </a:xfrm>
            </p:spPr>
            <p:txBody>
              <a:bodyPr>
                <a:normAutofit fontScale="92500" lnSpcReduction="20000"/>
              </a:bodyPr>
              <a:lstStyle/>
              <a:p>
                <a:pPr algn="l" rtl="0"/>
                <a:r>
                  <a:rPr lang="en-US" sz="1600" dirty="0">
                    <a:effectLst/>
                  </a:rPr>
                  <a:t>PCT encoder math</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𝑊</m:t>
                        </m:r>
                      </m:e>
                      <m:sub>
                        <m:r>
                          <a:rPr lang="en-US" sz="1600">
                            <a:effectLst/>
                            <a:latin typeface="Cambria Math" panose="02040503050406030204" pitchFamily="18" charset="0"/>
                          </a:rPr>
                          <m:t>0</m:t>
                        </m:r>
                      </m:sub>
                    </m:sSub>
                    <m:r>
                      <a:rPr lang="en-US" sz="1600">
                        <a:effectLst/>
                        <a:latin typeface="Cambria Math" panose="02040503050406030204" pitchFamily="18" charset="0"/>
                      </a:rPr>
                      <m:t>− </m:t>
                    </m:r>
                  </m:oMath>
                </a14:m>
                <a:r>
                  <a:rPr lang="en-US" sz="1600" dirty="0">
                    <a:effectLst/>
                  </a:rPr>
                  <a:t>weights of the linear layer</a:t>
                </a:r>
              </a:p>
              <a:p>
                <a:pPr lvl="1" algn="l" rtl="0"/>
                <a14:m>
                  <m:oMath xmlns:m="http://schemas.openxmlformats.org/officeDocument/2006/math">
                    <m:sSub>
                      <m:sSubPr>
                        <m:ctrlPr>
                          <a:rPr lang="en-US" sz="1600" i="1" dirty="0" smtClean="0">
                            <a:effectLst/>
                            <a:latin typeface="Cambria Math" panose="02040503050406030204" pitchFamily="18" charset="0"/>
                          </a:rPr>
                        </m:ctrlPr>
                      </m:sSubPr>
                      <m:e>
                        <m:r>
                          <a:rPr lang="en-US" sz="1600" dirty="0">
                            <a:effectLst/>
                            <a:latin typeface="Cambria Math" panose="02040503050406030204" pitchFamily="18" charset="0"/>
                          </a:rPr>
                          <m:t>𝐹</m:t>
                        </m:r>
                      </m:e>
                      <m:sub>
                        <m:r>
                          <a:rPr lang="en-US" sz="1600" dirty="0">
                            <a:effectLst/>
                            <a:latin typeface="Cambria Math" panose="02040503050406030204" pitchFamily="18" charset="0"/>
                          </a:rPr>
                          <m:t>𝑔</m:t>
                        </m:r>
                      </m:sub>
                    </m:sSub>
                  </m:oMath>
                </a14:m>
                <a:r>
                  <a:rPr lang="en-US" sz="1600" dirty="0">
                    <a:effectLst/>
                  </a:rPr>
                  <a:t>  - representing the point cloud </a:t>
                </a:r>
              </a:p>
              <a:p>
                <a:pPr lvl="1" algn="l" rtl="0"/>
                <a14:m>
                  <m:oMath xmlns:m="http://schemas.openxmlformats.org/officeDocument/2006/math">
                    <m:r>
                      <a:rPr lang="en-US" sz="1600">
                        <a:effectLst/>
                        <a:latin typeface="Cambria Math" panose="02040503050406030204" pitchFamily="18" charset="0"/>
                      </a:rPr>
                      <m:t>𝐴</m:t>
                    </m:r>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𝑇</m:t>
                        </m:r>
                      </m:e>
                      <m:sup>
                        <m:r>
                          <a:rPr lang="en-US" sz="1600">
                            <a:effectLst/>
                            <a:latin typeface="Cambria Math" panose="02040503050406030204" pitchFamily="18" charset="0"/>
                          </a:rPr>
                          <m:t>𝑖</m:t>
                        </m:r>
                      </m:sup>
                    </m:sSup>
                  </m:oMath>
                </a14:m>
                <a:r>
                  <a:rPr lang="en-US" sz="1600" dirty="0">
                    <a:effectLst/>
                  </a:rPr>
                  <a:t> - represents the </a:t>
                </a:r>
                <a:r>
                  <a:rPr lang="en-US" sz="1600" dirty="0" err="1">
                    <a:effectLst/>
                  </a:rPr>
                  <a:t>i-th</a:t>
                </a:r>
                <a:r>
                  <a:rPr lang="en-US" sz="1600" dirty="0">
                    <a:effectLst/>
                  </a:rPr>
                  <a:t> attention layer </a:t>
                </a:r>
              </a:p>
              <a:p>
                <a:pPr lvl="1" algn="l" rtl="0"/>
                <a14:m>
                  <m:oMath xmlns:m="http://schemas.openxmlformats.org/officeDocument/2006/math">
                    <m:r>
                      <a:rPr lang="en-US" sz="1600">
                        <a:effectLst/>
                        <a:latin typeface="Cambria Math" panose="02040503050406030204" pitchFamily="18" charset="0"/>
                      </a:rPr>
                      <m:t>𝑃</m:t>
                    </m:r>
                    <m:r>
                      <a:rPr lang="en-US" sz="1600">
                        <a:effectLst/>
                        <a:latin typeface="Cambria Math" panose="02040503050406030204" pitchFamily="18" charset="0"/>
                      </a:rPr>
                      <m:t> − </m:t>
                    </m:r>
                  </m:oMath>
                </a14:m>
                <a:r>
                  <a:rPr lang="en-US" sz="1600" dirty="0">
                    <a:effectLst/>
                  </a:rPr>
                  <a:t>input point cloud  with N point each d dimension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a:t>
                </a:r>
                <a14:m>
                  <m:oMath xmlns:m="http://schemas.openxmlformats.org/officeDocument/2006/math">
                    <m:r>
                      <a:rPr lang="en-US" sz="1600">
                        <a:effectLst/>
                        <a:latin typeface="Cambria Math" panose="02040503050406030204" pitchFamily="18" charset="0"/>
                      </a:rPr>
                      <m:t>𝑡</m:t>
                    </m:r>
                    <m:r>
                      <a:rPr lang="en-US" sz="1600">
                        <a:effectLst/>
                        <a:latin typeface="Cambria Math" panose="02040503050406030204" pitchFamily="18" charset="0"/>
                      </a:rPr>
                      <m:t>h</m:t>
                    </m:r>
                    <m:r>
                      <a:rPr lang="en-US" sz="1600">
                        <a:effectLst/>
                        <a:latin typeface="Cambria Math" panose="02040503050406030204" pitchFamily="18" charset="0"/>
                      </a:rPr>
                      <m:t>𝑒</m:t>
                    </m:r>
                    <m:r>
                      <a:rPr lang="en-US" sz="1600">
                        <a:effectLst/>
                        <a:latin typeface="Cambria Math" panose="02040503050406030204" pitchFamily="18" charset="0"/>
                      </a:rPr>
                      <m:t> </m:t>
                    </m:r>
                    <m:r>
                      <a:rPr lang="en-US" sz="1600">
                        <a:effectLst/>
                        <a:latin typeface="Cambria Math" panose="02040503050406030204" pitchFamily="18" charset="0"/>
                      </a:rPr>
                      <m:t>𝑒𝑚𝑏𝑒𝑑𝑑𝑒𝑑</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a:rPr lang="en-US" sz="1600">
                        <a:effectLst/>
                        <a:latin typeface="Cambria Math" panose="02040503050406030204" pitchFamily="18" charset="0"/>
                      </a:rPr>
                      <m:t> </m:t>
                    </m:r>
                  </m:oMath>
                </a14:m>
                <a:endParaRPr lang="en-US" sz="1600" dirty="0">
                  <a:effectLst/>
                </a:endParaRP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first learned via the Input Embedding module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𝑂</m:t>
                        </m:r>
                      </m:sub>
                    </m:sSub>
                    <m:r>
                      <a:rPr lang="en-US" sz="1600">
                        <a:effectLst/>
                        <a:latin typeface="Cambria Math" panose="02040503050406030204" pitchFamily="18" charset="0"/>
                      </a:rPr>
                      <m:t> −</m:t>
                    </m:r>
                  </m:oMath>
                </a14:m>
                <a:r>
                  <a:rPr lang="en-US" sz="1600" dirty="0">
                    <a:effectLst/>
                  </a:rPr>
                  <a:t> The point-wise feature representation</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𝑜</m:t>
                        </m:r>
                      </m:sub>
                    </m:sSub>
                    <m:r>
                      <a:rPr lang="en-US" sz="1600">
                        <a:effectLst/>
                        <a:latin typeface="Cambria Math" panose="02040503050406030204" pitchFamily="18" charset="0"/>
                      </a:rPr>
                      <m:t> −</m:t>
                    </m:r>
                    <m:r>
                      <a:rPr lang="en-US" sz="1600">
                        <a:effectLst/>
                        <a:latin typeface="Cambria Math" panose="02040503050406030204" pitchFamily="18" charset="0"/>
                      </a:rPr>
                      <m:t>𝑑𝑖𝑚𝑒𝑛𝑠𝑖𝑜𝑛</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m:rPr>
                        <m:nor/>
                      </m:rPr>
                      <a:rPr lang="en-US" sz="1600" dirty="0">
                        <a:effectLst/>
                      </a:rPr>
                      <m:t>representation</m:t>
                    </m:r>
                  </m:oMath>
                </a14:m>
                <a:br>
                  <a:rPr lang="en-US" sz="1200" dirty="0"/>
                </a:br>
                <a:br>
                  <a:rPr lang="en-US" sz="1200" dirty="0"/>
                </a:br>
                <a:br>
                  <a:rPr lang="en-US" sz="1200" i="1" dirty="0">
                    <a:latin typeface="Cambria Math" panose="02040503050406030204" pitchFamily="18" charset="0"/>
                  </a:rPr>
                </a:br>
                <a:r>
                  <a:rPr lang="en-US" sz="1200" i="1" dirty="0">
                    <a:latin typeface="Cambria Math" panose="02040503050406030204" pitchFamily="18" charset="0"/>
                  </a:rPr>
                  <a:t> </a:t>
                </a:r>
                <a:br>
                  <a:rPr lang="en-US" sz="1200" dirty="0"/>
                </a:br>
                <a:br>
                  <a:rPr lang="en-US" sz="1200" dirty="0"/>
                </a:br>
                <a:endParaRPr lang="en-US" sz="1200" dirty="0"/>
              </a:p>
              <a:p>
                <a:pPr lvl="1" algn="l" rtl="0"/>
                <a:endParaRPr lang="en-US" sz="1200" dirty="0"/>
              </a:p>
              <a:p>
                <a:pPr marL="0" indent="0" algn="l" rtl="0">
                  <a:buNone/>
                </a:pPr>
                <a:br>
                  <a:rPr lang="en-US" sz="1400" dirty="0"/>
                </a:br>
                <a:endParaRPr lang="he-IL" sz="1400"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00100" y="2073204"/>
                <a:ext cx="10743595" cy="4571436"/>
              </a:xfrm>
              <a:blipFill>
                <a:blip r:embed="rId2"/>
                <a:stretch>
                  <a:fillRect l="-170" t="-267"/>
                </a:stretch>
              </a:blipFill>
            </p:spPr>
            <p:txBody>
              <a:bodyPr/>
              <a:lstStyle/>
              <a:p>
                <a:r>
                  <a:rPr lang="he-IL">
                    <a:noFill/>
                  </a:rPr>
                  <a:t> </a:t>
                </a:r>
              </a:p>
            </p:txBody>
          </p:sp>
        </mc:Fallback>
      </mc:AlternateContent>
      <p:grpSp>
        <p:nvGrpSpPr>
          <p:cNvPr id="7" name="קבוצה 6">
            <a:extLst>
              <a:ext uri="{FF2B5EF4-FFF2-40B4-BE49-F238E27FC236}">
                <a16:creationId xmlns:a16="http://schemas.microsoft.com/office/drawing/2014/main" id="{2C72522C-F20C-8868-A6AF-C2588EE3887D}"/>
              </a:ext>
            </a:extLst>
          </p:cNvPr>
          <p:cNvGrpSpPr/>
          <p:nvPr/>
        </p:nvGrpSpPr>
        <p:grpSpPr>
          <a:xfrm>
            <a:off x="3541149" y="3292049"/>
            <a:ext cx="5099051" cy="3457931"/>
            <a:chOff x="3217313" y="1483859"/>
            <a:chExt cx="5099051" cy="3457931"/>
          </a:xfrm>
        </p:grpSpPr>
        <p:grpSp>
          <p:nvGrpSpPr>
            <p:cNvPr id="4" name="קבוצה 3">
              <a:extLst>
                <a:ext uri="{FF2B5EF4-FFF2-40B4-BE49-F238E27FC236}">
                  <a16:creationId xmlns:a16="http://schemas.microsoft.com/office/drawing/2014/main" id="{AF103C6E-B444-DB07-EB48-0E2DAAC25219}"/>
                </a:ext>
              </a:extLst>
            </p:cNvPr>
            <p:cNvGrpSpPr/>
            <p:nvPr/>
          </p:nvGrpSpPr>
          <p:grpSpPr>
            <a:xfrm>
              <a:off x="3217313" y="2097624"/>
              <a:ext cx="5099051" cy="2844166"/>
              <a:chOff x="3217313" y="2097624"/>
              <a:chExt cx="5099051" cy="2844166"/>
            </a:xfrm>
          </p:grpSpPr>
          <p:pic>
            <p:nvPicPr>
              <p:cNvPr id="6" name="תמונה 5">
                <a:extLst>
                  <a:ext uri="{FF2B5EF4-FFF2-40B4-BE49-F238E27FC236}">
                    <a16:creationId xmlns:a16="http://schemas.microsoft.com/office/drawing/2014/main" id="{CD83F9AA-4C72-5C45-44B9-DA6684A2877E}"/>
                  </a:ext>
                </a:extLst>
              </p:cNvPr>
              <p:cNvPicPr>
                <a:picLocks noChangeAspect="1"/>
              </p:cNvPicPr>
              <p:nvPr/>
            </p:nvPicPr>
            <p:blipFill>
              <a:blip r:embed="rId3"/>
              <a:stretch>
                <a:fillRect/>
              </a:stretch>
            </p:blipFill>
            <p:spPr>
              <a:xfrm>
                <a:off x="3217313" y="3836890"/>
                <a:ext cx="5099051" cy="1104900"/>
              </a:xfrm>
              <a:prstGeom prst="rect">
                <a:avLst/>
              </a:prstGeom>
            </p:spPr>
          </p:pic>
          <p:pic>
            <p:nvPicPr>
              <p:cNvPr id="8" name="תמונה 7">
                <a:extLst>
                  <a:ext uri="{FF2B5EF4-FFF2-40B4-BE49-F238E27FC236}">
                    <a16:creationId xmlns:a16="http://schemas.microsoft.com/office/drawing/2014/main" id="{E27115F7-CDE4-8368-F2DB-4D103F0F1FE6}"/>
                  </a:ext>
                </a:extLst>
              </p:cNvPr>
              <p:cNvPicPr>
                <a:picLocks noChangeAspect="1"/>
              </p:cNvPicPr>
              <p:nvPr/>
            </p:nvPicPr>
            <p:blipFill>
              <a:blip r:embed="rId4"/>
              <a:stretch>
                <a:fillRect/>
              </a:stretch>
            </p:blipFill>
            <p:spPr>
              <a:xfrm>
                <a:off x="6067193" y="2097624"/>
                <a:ext cx="905107" cy="218474"/>
              </a:xfrm>
              <a:prstGeom prst="rect">
                <a:avLst/>
              </a:prstGeom>
            </p:spPr>
          </p:pic>
          <p:pic>
            <p:nvPicPr>
              <p:cNvPr id="10" name="תמונה 9">
                <a:extLst>
                  <a:ext uri="{FF2B5EF4-FFF2-40B4-BE49-F238E27FC236}">
                    <a16:creationId xmlns:a16="http://schemas.microsoft.com/office/drawing/2014/main" id="{F11D86AD-9A4C-B74A-10F3-F6EF0C66B94E}"/>
                  </a:ext>
                </a:extLst>
              </p:cNvPr>
              <p:cNvPicPr>
                <a:picLocks noChangeAspect="1"/>
              </p:cNvPicPr>
              <p:nvPr/>
            </p:nvPicPr>
            <p:blipFill>
              <a:blip r:embed="rId5"/>
              <a:stretch>
                <a:fillRect/>
              </a:stretch>
            </p:blipFill>
            <p:spPr>
              <a:xfrm>
                <a:off x="6054852" y="2383980"/>
                <a:ext cx="929787" cy="218474"/>
              </a:xfrm>
              <a:prstGeom prst="rect">
                <a:avLst/>
              </a:prstGeom>
            </p:spPr>
          </p:pic>
        </p:grpSp>
        <p:pic>
          <p:nvPicPr>
            <p:cNvPr id="12" name="תמונה 11">
              <a:extLst>
                <a:ext uri="{FF2B5EF4-FFF2-40B4-BE49-F238E27FC236}">
                  <a16:creationId xmlns:a16="http://schemas.microsoft.com/office/drawing/2014/main" id="{855936BA-EB05-6DF2-72E8-2153F8ADEE68}"/>
                </a:ext>
              </a:extLst>
            </p:cNvPr>
            <p:cNvPicPr>
              <a:picLocks noChangeAspect="1"/>
            </p:cNvPicPr>
            <p:nvPr/>
          </p:nvPicPr>
          <p:blipFill>
            <a:blip r:embed="rId6"/>
            <a:stretch>
              <a:fillRect/>
            </a:stretch>
          </p:blipFill>
          <p:spPr>
            <a:xfrm>
              <a:off x="6067193" y="1483859"/>
              <a:ext cx="1095607" cy="273901"/>
            </a:xfrm>
            <a:prstGeom prst="rect">
              <a:avLst/>
            </a:prstGeom>
          </p:spPr>
        </p:pic>
      </p:grpSp>
    </p:spTree>
    <p:extLst>
      <p:ext uri="{BB962C8B-B14F-4D97-AF65-F5344CB8AC3E}">
        <p14:creationId xmlns:p14="http://schemas.microsoft.com/office/powerpoint/2010/main" val="569472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The encoder aims to transform input points into a new higher dimensional feature space</a:t>
            </a:r>
          </a:p>
          <a:p>
            <a:pPr lvl="1" algn="l" rtl="0"/>
            <a:r>
              <a:rPr lang="en-US" dirty="0"/>
              <a:t>characterize the semantic affinities between points as a basis for various point cloud processing tasks. </a:t>
            </a:r>
          </a:p>
          <a:p>
            <a:pPr algn="l" rtl="0"/>
            <a:r>
              <a:rPr lang="en-US" dirty="0"/>
              <a:t>The PCT encoder modules :</a:t>
            </a:r>
          </a:p>
          <a:p>
            <a:pPr lvl="1" algn="l" rtl="0"/>
            <a:r>
              <a:rPr lang="en-US" dirty="0"/>
              <a:t>Embedding the input coordinates into a higher feature space.</a:t>
            </a:r>
          </a:p>
          <a:p>
            <a:pPr lvl="1" algn="l" rtl="0"/>
            <a:r>
              <a:rPr lang="en-US" dirty="0"/>
              <a:t>The embedded features are later fed into 4 stacked attention module </a:t>
            </a:r>
          </a:p>
          <a:p>
            <a:pPr lvl="2" algn="l" rtl="0"/>
            <a:r>
              <a:rPr lang="en-US" dirty="0"/>
              <a:t>to learn a semantically rich and discriminative representation for each point followed by a linear layer to generate the output feature.</a:t>
            </a:r>
          </a:p>
          <a:p>
            <a:pPr lvl="1" algn="l" rtl="0"/>
            <a:r>
              <a:rPr lang="en-US" dirty="0"/>
              <a:t>concatenating the attention output of each attention layer </a:t>
            </a:r>
            <a:br>
              <a:rPr lang="en-US" dirty="0"/>
            </a:br>
            <a:endParaRPr lang="en-US" dirty="0"/>
          </a:p>
          <a:p>
            <a:pPr lvl="1" algn="l" rtl="0"/>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r="54748" b="22559"/>
          <a:stretch/>
        </p:blipFill>
        <p:spPr>
          <a:xfrm>
            <a:off x="3154680" y="4088225"/>
            <a:ext cx="5267173" cy="2335999"/>
          </a:xfrm>
          <a:prstGeom prst="rect">
            <a:avLst/>
          </a:prstGeom>
        </p:spPr>
      </p:pic>
      <p:grpSp>
        <p:nvGrpSpPr>
          <p:cNvPr id="13" name="קבוצה 12">
            <a:extLst>
              <a:ext uri="{FF2B5EF4-FFF2-40B4-BE49-F238E27FC236}">
                <a16:creationId xmlns:a16="http://schemas.microsoft.com/office/drawing/2014/main" id="{DBD657F5-C89C-CC0E-D2DA-7CC9528510D6}"/>
              </a:ext>
            </a:extLst>
          </p:cNvPr>
          <p:cNvGrpSpPr/>
          <p:nvPr/>
        </p:nvGrpSpPr>
        <p:grpSpPr>
          <a:xfrm>
            <a:off x="8695944" y="5862330"/>
            <a:ext cx="3496056" cy="995670"/>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6" name="תמונה 15">
            <a:extLst>
              <a:ext uri="{FF2B5EF4-FFF2-40B4-BE49-F238E27FC236}">
                <a16:creationId xmlns:a16="http://schemas.microsoft.com/office/drawing/2014/main" id="{94746681-B779-D1C9-A8D5-489407BD5842}"/>
              </a:ext>
            </a:extLst>
          </p:cNvPr>
          <p:cNvPicPr>
            <a:picLocks noChangeAspect="1"/>
          </p:cNvPicPr>
          <p:nvPr/>
        </p:nvPicPr>
        <p:blipFill>
          <a:blip r:embed="rId4"/>
          <a:stretch>
            <a:fillRect/>
          </a:stretch>
        </p:blipFill>
        <p:spPr>
          <a:xfrm>
            <a:off x="3764280" y="5959259"/>
            <a:ext cx="788656" cy="197163"/>
          </a:xfrm>
          <a:prstGeom prst="rect">
            <a:avLst/>
          </a:prstGeom>
        </p:spPr>
      </p:pic>
      <p:pic>
        <p:nvPicPr>
          <p:cNvPr id="17" name="תמונה 16">
            <a:extLst>
              <a:ext uri="{FF2B5EF4-FFF2-40B4-BE49-F238E27FC236}">
                <a16:creationId xmlns:a16="http://schemas.microsoft.com/office/drawing/2014/main" id="{32C6612B-E2DD-8097-95CA-013895D95F50}"/>
              </a:ext>
            </a:extLst>
          </p:cNvPr>
          <p:cNvPicPr>
            <a:picLocks noChangeAspect="1"/>
          </p:cNvPicPr>
          <p:nvPr/>
        </p:nvPicPr>
        <p:blipFill>
          <a:blip r:embed="rId5"/>
          <a:stretch>
            <a:fillRect/>
          </a:stretch>
        </p:blipFill>
        <p:spPr>
          <a:xfrm>
            <a:off x="8185558" y="5079419"/>
            <a:ext cx="929787" cy="218474"/>
          </a:xfrm>
          <a:prstGeom prst="rect">
            <a:avLst/>
          </a:prstGeom>
        </p:spPr>
      </p:pic>
      <p:pic>
        <p:nvPicPr>
          <p:cNvPr id="18" name="תמונה 17">
            <a:extLst>
              <a:ext uri="{FF2B5EF4-FFF2-40B4-BE49-F238E27FC236}">
                <a16:creationId xmlns:a16="http://schemas.microsoft.com/office/drawing/2014/main" id="{6121258F-102E-3E70-8EBD-71193B6DDFE7}"/>
              </a:ext>
            </a:extLst>
          </p:cNvPr>
          <p:cNvPicPr>
            <a:picLocks noChangeAspect="1"/>
          </p:cNvPicPr>
          <p:nvPr/>
        </p:nvPicPr>
        <p:blipFill>
          <a:blip r:embed="rId6"/>
          <a:stretch>
            <a:fillRect/>
          </a:stretch>
        </p:blipFill>
        <p:spPr>
          <a:xfrm>
            <a:off x="4615569" y="6139163"/>
            <a:ext cx="905107" cy="218474"/>
          </a:xfrm>
          <a:prstGeom prst="rect">
            <a:avLst/>
          </a:prstGeom>
        </p:spPr>
      </p:pic>
    </p:spTree>
    <p:extLst>
      <p:ext uri="{BB962C8B-B14F-4D97-AF65-F5344CB8AC3E}">
        <p14:creationId xmlns:p14="http://schemas.microsoft.com/office/powerpoint/2010/main" val="860782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Classification:</a:t>
                </a:r>
              </a:p>
              <a:p>
                <a:pPr lvl="1" algn="l" rtl="0"/>
                <a:r>
                  <a:rPr lang="en-US" sz="2000" dirty="0"/>
                  <a:t>To classify a point cloud P into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𝑐</m:t>
                        </m:r>
                      </m:sub>
                    </m:sSub>
                  </m:oMath>
                </a14:m>
                <a:r>
                  <a:rPr lang="en-US" sz="2000" dirty="0"/>
                  <a:t> object categories (e.g., desk, table, chair)</a:t>
                </a:r>
              </a:p>
              <a:p>
                <a:pPr lvl="1" algn="l" rtl="0"/>
                <a:r>
                  <a:rPr lang="en-US" sz="2000" dirty="0"/>
                  <a:t> we feed the global feature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𝐹</m:t>
                        </m:r>
                      </m:e>
                      <m:sub>
                        <m:r>
                          <a:rPr lang="en-US" sz="2000" b="0" i="1" dirty="0" smtClean="0">
                            <a:latin typeface="Cambria Math" panose="02040503050406030204" pitchFamily="18" charset="0"/>
                          </a:rPr>
                          <m:t>𝑔</m:t>
                        </m:r>
                      </m:sub>
                    </m:sSub>
                  </m:oMath>
                </a14:m>
                <a:r>
                  <a:rPr lang="en-US" sz="2000" dirty="0"/>
                  <a:t> to the classification decoder:</a:t>
                </a:r>
              </a:p>
              <a:p>
                <a:pPr lvl="2" algn="l" rtl="0"/>
                <a:r>
                  <a:rPr lang="en-US" sz="1800" dirty="0"/>
                  <a:t>which comprises two cascaded feed-forward neural networks LBRs </a:t>
                </a:r>
              </a:p>
              <a:p>
                <a:pPr lvl="2" algn="l" rtl="0"/>
                <a:r>
                  <a:rPr lang="en-US" sz="1800" dirty="0"/>
                  <a:t>One unit of LBRD with dropout probability of 0.5</a:t>
                </a:r>
              </a:p>
              <a:p>
                <a:pPr lvl="2" algn="l" rtl="0"/>
                <a:r>
                  <a:rPr lang="en-US" sz="1800" dirty="0"/>
                  <a:t>finalized by a Linear layer to predict the final classification</a:t>
                </a:r>
                <a:br>
                  <a:rPr lang="en-US" sz="1800" dirty="0"/>
                </a:br>
                <a:r>
                  <a:rPr lang="en-US" sz="1800" dirty="0"/>
                  <a:t>scores.</a:t>
                </a:r>
              </a:p>
              <a:p>
                <a:pPr lvl="1" algn="l" rtl="0"/>
                <a:r>
                  <a:rPr lang="en-US" sz="2000" dirty="0"/>
                  <a:t>The class label of the point cloud is determined as the class with maximal score. </a:t>
                </a:r>
                <a:br>
                  <a:rPr lang="en-US" sz="2000" dirty="0"/>
                </a:br>
                <a:endParaRPr lang="en-US" sz="2000" dirty="0"/>
              </a:p>
              <a:p>
                <a:pPr lvl="1" algn="l" rtl="0"/>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400" t="-825"/>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1" name="תמונה 10">
            <a:extLst>
              <a:ext uri="{FF2B5EF4-FFF2-40B4-BE49-F238E27FC236}">
                <a16:creationId xmlns:a16="http://schemas.microsoft.com/office/drawing/2014/main" id="{D04B75B6-5927-B05D-BA4C-A687D7FD41E2}"/>
              </a:ext>
            </a:extLst>
          </p:cNvPr>
          <p:cNvPicPr>
            <a:picLocks noChangeAspect="1"/>
          </p:cNvPicPr>
          <p:nvPr/>
        </p:nvPicPr>
        <p:blipFill rotWithShape="1">
          <a:blip r:embed="rId4"/>
          <a:srcRect l="40475" r="39749" b="19459"/>
          <a:stretch/>
        </p:blipFill>
        <p:spPr>
          <a:xfrm>
            <a:off x="5084064" y="4218553"/>
            <a:ext cx="2414475" cy="2548371"/>
          </a:xfrm>
          <a:prstGeom prst="rect">
            <a:avLst/>
          </a:prstGeom>
        </p:spPr>
      </p:pic>
    </p:spTree>
    <p:extLst>
      <p:ext uri="{BB962C8B-B14F-4D97-AF65-F5344CB8AC3E}">
        <p14:creationId xmlns:p14="http://schemas.microsoft.com/office/powerpoint/2010/main" val="2834198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lnSpcReduction="10000"/>
              </a:bodyPr>
              <a:lstStyle/>
              <a:p>
                <a:pPr algn="l" rtl="0"/>
                <a:r>
                  <a:rPr lang="en-US" dirty="0"/>
                  <a:t>Segmentation:</a:t>
                </a:r>
              </a:p>
              <a:p>
                <a:pPr lvl="1" algn="l" rtl="0"/>
                <a:r>
                  <a:rPr lang="en-US" dirty="0">
                    <a:effectLst/>
                  </a:rPr>
                  <a:t>The goal is to segment point cloud into </a:t>
                </a:r>
                <a14:m>
                  <m:oMath xmlns:m="http://schemas.openxmlformats.org/officeDocument/2006/math">
                    <m:sSub>
                      <m:sSubPr>
                        <m:ctrlPr>
                          <a:rPr lang="en-US" b="0" i="1" dirty="0" smtClean="0">
                            <a:effectLst/>
                            <a:latin typeface="Cambria Math" panose="02040503050406030204" pitchFamily="18" charset="0"/>
                          </a:rPr>
                        </m:ctrlPr>
                      </m:sSubPr>
                      <m:e>
                        <m:r>
                          <a:rPr lang="en-US" i="1" dirty="0" smtClean="0">
                            <a:effectLst/>
                            <a:latin typeface="Cambria Math" panose="02040503050406030204" pitchFamily="18" charset="0"/>
                          </a:rPr>
                          <m:t>𝑁</m:t>
                        </m:r>
                      </m:e>
                      <m:sub>
                        <m:r>
                          <a:rPr lang="en-US" i="1" dirty="0" smtClean="0">
                            <a:effectLst/>
                            <a:latin typeface="Cambria Math" panose="02040503050406030204" pitchFamily="18" charset="0"/>
                          </a:rPr>
                          <m:t>𝑠</m:t>
                        </m:r>
                      </m:sub>
                    </m:sSub>
                  </m:oMath>
                </a14:m>
                <a:r>
                  <a:rPr lang="en-US" i="1" dirty="0">
                    <a:effectLst/>
                  </a:rPr>
                  <a:t> </a:t>
                </a:r>
                <a:r>
                  <a:rPr lang="en-US" dirty="0">
                    <a:effectLst/>
                  </a:rPr>
                  <a:t>parts/Class, each point in point cloud needed to be labeled</a:t>
                </a:r>
              </a:p>
              <a:p>
                <a:pPr lvl="2" algn="l" rtl="0"/>
                <a:r>
                  <a:rPr lang="en-US" dirty="0">
                    <a:effectLst/>
                  </a:rPr>
                  <a:t>we first concatenate the global feature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𝒈</m:t>
                        </m:r>
                      </m:sub>
                    </m:sSub>
                  </m:oMath>
                </a14:m>
                <a:r>
                  <a:rPr lang="en-US" i="1" dirty="0">
                    <a:effectLst/>
                  </a:rPr>
                  <a:t> </a:t>
                </a:r>
                <a:r>
                  <a:rPr lang="en-US" dirty="0">
                    <a:effectLst/>
                  </a:rPr>
                  <a:t>with the point-wise features in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𝑶</m:t>
                        </m:r>
                      </m:sub>
                    </m:sSub>
                    <m:r>
                      <a:rPr lang="en-US" i="1" dirty="0">
                        <a:effectLst/>
                        <a:latin typeface="Cambria Math" panose="02040503050406030204" pitchFamily="18" charset="0"/>
                      </a:rPr>
                      <m:t>.</m:t>
                    </m:r>
                  </m:oMath>
                </a14:m>
                <a:r>
                  <a:rPr lang="en-US" dirty="0">
                    <a:effectLst/>
                  </a:rPr>
                  <a:t> </a:t>
                </a:r>
              </a:p>
              <a:p>
                <a:pPr lvl="2" algn="l" rtl="0"/>
                <a:r>
                  <a:rPr lang="en-US" dirty="0">
                    <a:effectLst/>
                  </a:rPr>
                  <a:t>following most other point cloud segmentation networks, the segmentation network decoder is almost the same as that for the classification network, except that dropout is only performed on the first LBR. </a:t>
                </a:r>
              </a:p>
              <a:p>
                <a:pPr lvl="2" algn="l" rtl="0"/>
                <a:r>
                  <a:rPr lang="en-US" dirty="0">
                    <a:effectLst/>
                  </a:rPr>
                  <a:t>Lastly predict the final point-wise segmentation scores </a:t>
                </a:r>
                <a14:m>
                  <m:oMath xmlns:m="http://schemas.openxmlformats.org/officeDocument/2006/math">
                    <m:r>
                      <a:rPr lang="en-US" i="1" dirty="0" smtClean="0">
                        <a:effectLst/>
                        <a:latin typeface="Cambria Math" panose="02040503050406030204" pitchFamily="18" charset="0"/>
                      </a:rPr>
                      <m:t>𝑆</m:t>
                    </m:r>
                    <m:r>
                      <a:rPr lang="en-US" b="0" i="1" dirty="0" smtClean="0">
                        <a:effectLst/>
                        <a:latin typeface="Cambria Math" panose="02040503050406030204" pitchFamily="18" charset="0"/>
                      </a:rPr>
                      <m:t>∈</m:t>
                    </m:r>
                    <m:r>
                      <a:rPr lang="en-US" i="1" dirty="0" smtClean="0">
                        <a:effectLst/>
                        <a:latin typeface="Cambria Math" panose="02040503050406030204" pitchFamily="18" charset="0"/>
                      </a:rPr>
                      <m:t> </m:t>
                    </m:r>
                    <m:sSup>
                      <m:sSupPr>
                        <m:ctrlPr>
                          <a:rPr lang="en-US" b="0" i="1" dirty="0" smtClean="0">
                            <a:effectLst/>
                            <a:latin typeface="Cambria Math" panose="02040503050406030204" pitchFamily="18" charset="0"/>
                            <a:ea typeface="Cambria Math" panose="02040503050406030204" pitchFamily="18" charset="0"/>
                          </a:rPr>
                        </m:ctrlPr>
                      </m:sSupPr>
                      <m:e>
                        <m:r>
                          <a:rPr lang="en-US" i="1" dirty="0" smtClean="0">
                            <a:effectLst/>
                            <a:latin typeface="Cambria Math" panose="02040503050406030204" pitchFamily="18" charset="0"/>
                            <a:ea typeface="Cambria Math" panose="02040503050406030204" pitchFamily="18" charset="0"/>
                          </a:rPr>
                          <m:t>ℝ</m:t>
                        </m:r>
                      </m:e>
                      <m:sup>
                        <m:r>
                          <a:rPr lang="en-US" b="0" i="1" dirty="0" smtClean="0">
                            <a:effectLst/>
                            <a:latin typeface="Cambria Math" panose="02040503050406030204" pitchFamily="18" charset="0"/>
                            <a:ea typeface="Cambria Math" panose="02040503050406030204" pitchFamily="18" charset="0"/>
                          </a:rPr>
                          <m:t>𝑁𝑋</m:t>
                        </m:r>
                        <m:sSub>
                          <m:sSubPr>
                            <m:ctrlPr>
                              <a:rPr lang="en-US" b="0" i="1" dirty="0" smtClean="0">
                                <a:effectLst/>
                                <a:latin typeface="Cambria Math" panose="02040503050406030204" pitchFamily="18" charset="0"/>
                                <a:ea typeface="Cambria Math" panose="02040503050406030204" pitchFamily="18" charset="0"/>
                              </a:rPr>
                            </m:ctrlPr>
                          </m:sSubPr>
                          <m:e>
                            <m:r>
                              <a:rPr lang="en-US" b="0" i="1" dirty="0" smtClean="0">
                                <a:effectLst/>
                                <a:latin typeface="Cambria Math" panose="02040503050406030204" pitchFamily="18" charset="0"/>
                                <a:ea typeface="Cambria Math" panose="02040503050406030204" pitchFamily="18" charset="0"/>
                              </a:rPr>
                              <m:t>𝑁</m:t>
                            </m:r>
                          </m:e>
                          <m:sub>
                            <m:r>
                              <a:rPr lang="en-US" b="0" i="1" dirty="0" smtClean="0">
                                <a:effectLst/>
                                <a:latin typeface="Cambria Math" panose="02040503050406030204" pitchFamily="18" charset="0"/>
                                <a:ea typeface="Cambria Math" panose="02040503050406030204" pitchFamily="18" charset="0"/>
                              </a:rPr>
                              <m:t>𝑠</m:t>
                            </m:r>
                          </m:sub>
                        </m:sSub>
                      </m:sup>
                    </m:sSup>
                  </m:oMath>
                </a14:m>
                <a:br>
                  <a:rPr lang="en-US" sz="1800" dirty="0"/>
                </a:br>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628" t="-990" r="-914"/>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8" name="תמונה 7">
            <a:extLst>
              <a:ext uri="{FF2B5EF4-FFF2-40B4-BE49-F238E27FC236}">
                <a16:creationId xmlns:a16="http://schemas.microsoft.com/office/drawing/2014/main" id="{C9AF389A-51DF-6BD0-1B74-885E57B4F67F}"/>
              </a:ext>
            </a:extLst>
          </p:cNvPr>
          <p:cNvPicPr>
            <a:picLocks noChangeAspect="1"/>
          </p:cNvPicPr>
          <p:nvPr/>
        </p:nvPicPr>
        <p:blipFill rotWithShape="1">
          <a:blip r:embed="rId4"/>
          <a:srcRect l="55220" r="3947" b="19459"/>
          <a:stretch/>
        </p:blipFill>
        <p:spPr>
          <a:xfrm>
            <a:off x="3886200" y="4561108"/>
            <a:ext cx="4279392" cy="2187580"/>
          </a:xfrm>
          <a:prstGeom prst="rect">
            <a:avLst/>
          </a:prstGeom>
        </p:spPr>
      </p:pic>
    </p:spTree>
    <p:extLst>
      <p:ext uri="{BB962C8B-B14F-4D97-AF65-F5344CB8AC3E}">
        <p14:creationId xmlns:p14="http://schemas.microsoft.com/office/powerpoint/2010/main" val="535942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59"/>
            <a:ext cx="10353761" cy="6681537"/>
          </a:xfrm>
        </p:spPr>
        <p:txBody>
          <a:bodyPr>
            <a:normAutofit fontScale="62500" lnSpcReduction="20000"/>
          </a:bodyPr>
          <a:lstStyle/>
          <a:p>
            <a:pPr lvl="2" algn="l" rtl="0">
              <a:lnSpc>
                <a:spcPct val="140000"/>
              </a:lnSpc>
            </a:pPr>
            <a:r>
              <a:rPr lang="en-US" sz="2900" dirty="0">
                <a:effectLst/>
              </a:rPr>
              <a:t>Classification</a:t>
            </a:r>
          </a:p>
          <a:p>
            <a:pPr lvl="3" algn="l" rtl="0">
              <a:lnSpc>
                <a:spcPct val="140000"/>
              </a:lnSpc>
            </a:pPr>
            <a:r>
              <a:rPr lang="en-US" sz="2700" dirty="0">
                <a:effectLst/>
              </a:rPr>
              <a:t>Preparation:</a:t>
            </a:r>
          </a:p>
          <a:p>
            <a:pPr lvl="4" algn="l" rtl="0">
              <a:lnSpc>
                <a:spcPct val="140000"/>
              </a:lnSpc>
            </a:pPr>
            <a:r>
              <a:rPr lang="en-US" sz="2400" dirty="0">
                <a:effectLst/>
              </a:rPr>
              <a:t>split with 9,843 objects for training and 2,468 for evaluation. </a:t>
            </a:r>
          </a:p>
          <a:p>
            <a:pPr lvl="4" algn="l" rtl="0">
              <a:lnSpc>
                <a:spcPct val="140000"/>
              </a:lnSpc>
            </a:pPr>
            <a:r>
              <a:rPr lang="en-US" sz="2400" dirty="0">
                <a:effectLst/>
              </a:rPr>
              <a:t>The same sampling strategy as used in </a:t>
            </a:r>
            <a:r>
              <a:rPr lang="en-US" sz="2400" dirty="0" err="1">
                <a:effectLst/>
              </a:rPr>
              <a:t>PointNet</a:t>
            </a:r>
            <a:r>
              <a:rPr lang="en-US" sz="2400" dirty="0">
                <a:effectLst/>
              </a:rPr>
              <a:t> was adopted to uniformly</a:t>
            </a:r>
            <a:br>
              <a:rPr lang="en-US" sz="2400" dirty="0">
                <a:effectLst/>
              </a:rPr>
            </a:br>
            <a:r>
              <a:rPr lang="en-US" sz="2400" dirty="0">
                <a:effectLst/>
              </a:rPr>
              <a:t>sample each object to 1,024 points. </a:t>
            </a:r>
          </a:p>
          <a:p>
            <a:pPr lvl="4" algn="l" rtl="0">
              <a:lnSpc>
                <a:spcPct val="140000"/>
              </a:lnSpc>
            </a:pPr>
            <a:r>
              <a:rPr lang="en-US" sz="2400" dirty="0">
                <a:effectLst/>
              </a:rPr>
              <a:t> </a:t>
            </a:r>
          </a:p>
          <a:p>
            <a:pPr lvl="3" algn="l" rtl="0">
              <a:lnSpc>
                <a:spcPct val="140000"/>
              </a:lnSpc>
            </a:pPr>
            <a:r>
              <a:rPr lang="en-US" sz="2600" dirty="0">
                <a:effectLst/>
              </a:rPr>
              <a:t>Training</a:t>
            </a:r>
          </a:p>
          <a:p>
            <a:pPr lvl="4" algn="l" rtl="0">
              <a:lnSpc>
                <a:spcPct val="140000"/>
              </a:lnSpc>
            </a:pPr>
            <a:r>
              <a:rPr lang="en-US" sz="2400" dirty="0">
                <a:effectLst/>
              </a:rPr>
              <a:t>the mini-batch sizes were 32, 250 training epochs were used </a:t>
            </a:r>
          </a:p>
          <a:p>
            <a:pPr lvl="4" algn="l" rtl="0">
              <a:lnSpc>
                <a:spcPct val="140000"/>
              </a:lnSpc>
            </a:pPr>
            <a:r>
              <a:rPr lang="en-US" sz="2400" dirty="0">
                <a:effectLst/>
              </a:rPr>
              <a:t>initial learning rates were 0.01, with a cosine annealing schedule to adjust the learning rate at every epoch. </a:t>
            </a:r>
          </a:p>
          <a:p>
            <a:pPr lvl="4" algn="l" rtl="0">
              <a:lnSpc>
                <a:spcPct val="140000"/>
              </a:lnSpc>
            </a:pPr>
            <a:r>
              <a:rPr lang="en-US" sz="2400" dirty="0">
                <a:effectLst/>
              </a:rPr>
              <a:t>During training, a random translation in [-0:2, 0:2], a random anisotropic scaling in [0.67,1.5] and a random input dropout were applied to augment the input data.</a:t>
            </a:r>
          </a:p>
          <a:p>
            <a:pPr lvl="3" algn="l" rtl="0">
              <a:lnSpc>
                <a:spcPct val="140000"/>
              </a:lnSpc>
            </a:pPr>
            <a:r>
              <a:rPr lang="en-US" sz="2600" dirty="0">
                <a:effectLst/>
              </a:rPr>
              <a:t>Testing:</a:t>
            </a:r>
          </a:p>
          <a:p>
            <a:pPr lvl="4" algn="l" rtl="0">
              <a:lnSpc>
                <a:spcPct val="140000"/>
              </a:lnSpc>
            </a:pPr>
            <a:r>
              <a:rPr lang="en-US" sz="2400" dirty="0">
                <a:effectLst/>
              </a:rPr>
              <a:t>During testing, no data augmentation or voting methods were used.</a:t>
            </a:r>
            <a:br>
              <a:rPr lang="en-US" sz="2100" dirty="0">
                <a:effectLst/>
              </a:rPr>
            </a:br>
            <a:endParaRPr lang="en-US" sz="2100" dirty="0">
              <a:effectLst/>
            </a:endParaRPr>
          </a:p>
          <a:p>
            <a:pPr lvl="3" algn="l" rtl="0">
              <a:lnSpc>
                <a:spcPct val="140000"/>
              </a:lnSpc>
            </a:pPr>
            <a:endParaRPr lang="en-US" sz="21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565952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91875" y="1272760"/>
            <a:ext cx="10353761" cy="5393216"/>
          </a:xfrm>
        </p:spPr>
        <p:txBody>
          <a:bodyPr>
            <a:normAutofit/>
          </a:bodyPr>
          <a:lstStyle/>
          <a:p>
            <a:pPr lvl="2" algn="l" rtl="0">
              <a:lnSpc>
                <a:spcPct val="140000"/>
              </a:lnSpc>
            </a:pPr>
            <a:r>
              <a:rPr lang="en-US" dirty="0">
                <a:effectLst/>
              </a:rPr>
              <a:t>Classification</a:t>
            </a:r>
          </a:p>
          <a:p>
            <a:pPr lvl="3" algn="l" rtl="0">
              <a:lnSpc>
                <a:spcPct val="140000"/>
              </a:lnSpc>
            </a:pPr>
            <a:r>
              <a:rPr lang="en-US" dirty="0">
                <a:effectLst/>
              </a:rPr>
              <a:t>Experimental results are shown in Table bellow</a:t>
            </a:r>
          </a:p>
          <a:p>
            <a:pPr lvl="3" algn="l" rtl="0">
              <a:lnSpc>
                <a:spcPct val="140000"/>
              </a:lnSpc>
            </a:pPr>
            <a:r>
              <a:rPr lang="en-US" dirty="0">
                <a:effectLst/>
              </a:rPr>
              <a:t>Compared to </a:t>
            </a:r>
            <a:r>
              <a:rPr lang="en-US" dirty="0" err="1">
                <a:effectLst/>
              </a:rPr>
              <a:t>PointNet</a:t>
            </a:r>
            <a:r>
              <a:rPr lang="en-US" dirty="0">
                <a:effectLst/>
              </a:rPr>
              <a:t> and </a:t>
            </a:r>
            <a:r>
              <a:rPr lang="en-US" dirty="0" err="1">
                <a:effectLst/>
              </a:rPr>
              <a:t>NPCTmakes</a:t>
            </a:r>
            <a:r>
              <a:rPr lang="en-US" dirty="0">
                <a:effectLst/>
              </a:rPr>
              <a:t> a 2.8% improvement, respectively. </a:t>
            </a:r>
          </a:p>
          <a:p>
            <a:pPr lvl="3" algn="l" rtl="0">
              <a:lnSpc>
                <a:spcPct val="140000"/>
              </a:lnSpc>
            </a:pPr>
            <a:r>
              <a:rPr lang="en-US" dirty="0">
                <a:effectLst/>
              </a:rPr>
              <a:t>PCT achieves the best result of 93.2% overall accuracy. </a:t>
            </a:r>
          </a:p>
          <a:p>
            <a:pPr lvl="3" algn="l" rtl="0">
              <a:lnSpc>
                <a:spcPct val="140000"/>
              </a:lnSpc>
            </a:pPr>
            <a:r>
              <a:rPr lang="en-US" dirty="0">
                <a:effectLst/>
              </a:rPr>
              <a:t>Note that our network currently does not consider normal as inputs which could in principle further improve network performance</a:t>
            </a:r>
            <a:br>
              <a:rPr lang="en-US" dirty="0">
                <a:effectLst/>
              </a:rPr>
            </a:br>
            <a:endParaRPr lang="en-US" dirty="0">
              <a:effectLst/>
            </a:endParaRPr>
          </a:p>
          <a:p>
            <a:pPr lvl="3" algn="l" rtl="0">
              <a:lnSpc>
                <a:spcPct val="140000"/>
              </a:lnSpc>
            </a:pPr>
            <a:endParaRPr lang="en-US" dirty="0">
              <a:effectLst/>
            </a:endParaRPr>
          </a:p>
          <a:p>
            <a:pPr marL="1371600" lvl="3" indent="0" algn="l" rtl="0">
              <a:lnSpc>
                <a:spcPct val="140000"/>
              </a:lnSpc>
              <a:buNone/>
            </a:pPr>
            <a:br>
              <a:rPr lang="en-US" dirty="0">
                <a:effectLst/>
              </a:rPr>
            </a:br>
            <a:br>
              <a:rPr lang="en-US" sz="800" dirty="0">
                <a:effectLst/>
              </a:rPr>
            </a:br>
            <a:br>
              <a:rPr lang="en-US" sz="800" dirty="0">
                <a:effectLst/>
              </a:rPr>
            </a:br>
            <a:br>
              <a:rPr lang="en-US" sz="1050" dirty="0"/>
            </a:br>
            <a:endParaRPr lang="he-IL" sz="1050" dirty="0">
              <a:effectLst/>
            </a:endParaRPr>
          </a:p>
        </p:txBody>
      </p:sp>
      <p:grpSp>
        <p:nvGrpSpPr>
          <p:cNvPr id="5" name="קבוצה 4">
            <a:extLst>
              <a:ext uri="{FF2B5EF4-FFF2-40B4-BE49-F238E27FC236}">
                <a16:creationId xmlns:a16="http://schemas.microsoft.com/office/drawing/2014/main" id="{FEA113FF-CA06-0F74-53A2-C2A546A32DA1}"/>
              </a:ext>
            </a:extLst>
          </p:cNvPr>
          <p:cNvGrpSpPr/>
          <p:nvPr/>
        </p:nvGrpSpPr>
        <p:grpSpPr>
          <a:xfrm>
            <a:off x="4914898" y="3286168"/>
            <a:ext cx="3200401" cy="3611161"/>
            <a:chOff x="4914899" y="3246839"/>
            <a:chExt cx="2926080" cy="3350481"/>
          </a:xfrm>
        </p:grpSpPr>
        <p:pic>
          <p:nvPicPr>
            <p:cNvPr id="6" name="תמונה 5">
              <a:extLst>
                <a:ext uri="{FF2B5EF4-FFF2-40B4-BE49-F238E27FC236}">
                  <a16:creationId xmlns:a16="http://schemas.microsoft.com/office/drawing/2014/main" id="{43E1EAD9-5C90-CC5A-9DBA-0C63909E63E1}"/>
                </a:ext>
              </a:extLst>
            </p:cNvPr>
            <p:cNvPicPr>
              <a:picLocks noChangeAspect="1"/>
            </p:cNvPicPr>
            <p:nvPr/>
          </p:nvPicPr>
          <p:blipFill>
            <a:blip r:embed="rId2"/>
            <a:stretch>
              <a:fillRect/>
            </a:stretch>
          </p:blipFill>
          <p:spPr>
            <a:xfrm>
              <a:off x="4999867" y="3246839"/>
              <a:ext cx="2756145" cy="3350481"/>
            </a:xfrm>
            <a:prstGeom prst="rect">
              <a:avLst/>
            </a:prstGeom>
          </p:spPr>
        </p:pic>
        <p:sp>
          <p:nvSpPr>
            <p:cNvPr id="4" name="אליפסה 3">
              <a:extLst>
                <a:ext uri="{FF2B5EF4-FFF2-40B4-BE49-F238E27FC236}">
                  <a16:creationId xmlns:a16="http://schemas.microsoft.com/office/drawing/2014/main" id="{7C59085C-A4CD-917A-63D0-9E926CB3CAC9}"/>
                </a:ext>
              </a:extLst>
            </p:cNvPr>
            <p:cNvSpPr/>
            <p:nvPr/>
          </p:nvSpPr>
          <p:spPr>
            <a:xfrm>
              <a:off x="4914899" y="6350600"/>
              <a:ext cx="2926080" cy="1987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110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6966672"/>
          </a:xfrm>
        </p:spPr>
        <p:txBody>
          <a:bodyPr>
            <a:normAutofit/>
          </a:bodyPr>
          <a:lstStyle/>
          <a:p>
            <a:pPr lvl="2" algn="l" rtl="0">
              <a:lnSpc>
                <a:spcPct val="140000"/>
              </a:lnSpc>
            </a:pPr>
            <a:r>
              <a:rPr lang="en-US" sz="2000" dirty="0">
                <a:effectLst/>
              </a:rPr>
              <a:t>Normal estimation</a:t>
            </a:r>
          </a:p>
          <a:p>
            <a:pPr lvl="3" algn="l" rtl="0">
              <a:lnSpc>
                <a:spcPct val="140000"/>
              </a:lnSpc>
            </a:pPr>
            <a:r>
              <a:rPr lang="en-US" sz="2000" dirty="0">
                <a:effectLst/>
              </a:rPr>
              <a:t>The surface normal estimation is to determine the normal direction at each point.</a:t>
            </a:r>
          </a:p>
          <a:p>
            <a:pPr lvl="3" algn="l" rtl="0">
              <a:lnSpc>
                <a:spcPct val="140000"/>
              </a:lnSpc>
            </a:pPr>
            <a:r>
              <a:rPr lang="en-US" sz="2000" dirty="0">
                <a:effectLst/>
              </a:rPr>
              <a:t> Estimating surface normal has wide applications like rendering. </a:t>
            </a:r>
          </a:p>
          <a:p>
            <a:pPr lvl="3" algn="l" rtl="0">
              <a:lnSpc>
                <a:spcPct val="140000"/>
              </a:lnSpc>
            </a:pPr>
            <a:r>
              <a:rPr lang="en-US" sz="2000" dirty="0">
                <a:effectLst/>
              </a:rPr>
              <a:t>The task is challenging because it requires the approach to understand the shapes completely for dense regression.</a:t>
            </a:r>
          </a:p>
          <a:p>
            <a:pPr lvl="2" algn="l" rtl="0">
              <a:lnSpc>
                <a:spcPct val="140000"/>
              </a:lnSpc>
            </a:pPr>
            <a:r>
              <a:rPr lang="en-US" sz="2000" dirty="0">
                <a:effectLst/>
              </a:rPr>
              <a:t>Evaluation:</a:t>
            </a:r>
          </a:p>
          <a:p>
            <a:pPr lvl="3" algn="l" rtl="0">
              <a:lnSpc>
                <a:spcPct val="140000"/>
              </a:lnSpc>
            </a:pPr>
            <a:r>
              <a:rPr lang="en-US" sz="2000" dirty="0">
                <a:effectLst/>
              </a:rPr>
              <a:t>used average cosine distance to measure the difference between ground truth and predicted normal. </a:t>
            </a:r>
          </a:p>
        </p:txBody>
      </p:sp>
    </p:spTree>
    <p:extLst>
      <p:ext uri="{BB962C8B-B14F-4D97-AF65-F5344CB8AC3E}">
        <p14:creationId xmlns:p14="http://schemas.microsoft.com/office/powerpoint/2010/main" val="306868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6966672"/>
          </a:xfrm>
        </p:spPr>
        <p:txBody>
          <a:bodyPr>
            <a:normAutofit/>
          </a:bodyPr>
          <a:lstStyle/>
          <a:p>
            <a:pPr lvl="2" algn="l" rtl="0">
              <a:lnSpc>
                <a:spcPct val="140000"/>
              </a:lnSpc>
            </a:pPr>
            <a:r>
              <a:rPr lang="en-US" sz="2800" dirty="0">
                <a:effectLst/>
              </a:rPr>
              <a:t>Training:</a:t>
            </a:r>
          </a:p>
          <a:p>
            <a:pPr lvl="3" algn="l" rtl="0">
              <a:lnSpc>
                <a:spcPct val="140000"/>
              </a:lnSpc>
            </a:pPr>
            <a:r>
              <a:rPr lang="en-US" sz="2400" dirty="0">
                <a:effectLst/>
              </a:rPr>
              <a:t>batch size of 32</a:t>
            </a:r>
          </a:p>
          <a:p>
            <a:pPr lvl="3" algn="l" rtl="0">
              <a:lnSpc>
                <a:spcPct val="140000"/>
              </a:lnSpc>
            </a:pPr>
            <a:r>
              <a:rPr lang="en-US" sz="2400" dirty="0">
                <a:effectLst/>
              </a:rPr>
              <a:t>200 training epochs</a:t>
            </a:r>
          </a:p>
          <a:p>
            <a:pPr lvl="3" algn="l" rtl="0">
              <a:lnSpc>
                <a:spcPct val="140000"/>
              </a:lnSpc>
            </a:pPr>
            <a:r>
              <a:rPr lang="en-US" sz="2400" dirty="0">
                <a:effectLst/>
              </a:rPr>
              <a:t>The initial learning rates were also set as 0.01, with a cosine annealing schedule used to adjust learning rate every epoch.</a:t>
            </a:r>
            <a:br>
              <a:rPr lang="en-US" sz="2000" dirty="0">
                <a:effectLst/>
              </a:rPr>
            </a:br>
            <a:br>
              <a:rPr lang="en-US" sz="1100" dirty="0">
                <a:effectLst/>
              </a:rPr>
            </a:br>
            <a:br>
              <a:rPr lang="en-US" sz="1100" dirty="0">
                <a:effectLst/>
              </a:rPr>
            </a:br>
            <a:br>
              <a:rPr lang="en-US" sz="1200" dirty="0"/>
            </a:br>
            <a:endParaRPr lang="he-IL" sz="1200" dirty="0">
              <a:effectLst/>
            </a:endParaRPr>
          </a:p>
        </p:txBody>
      </p:sp>
    </p:spTree>
    <p:extLst>
      <p:ext uri="{BB962C8B-B14F-4D97-AF65-F5344CB8AC3E}">
        <p14:creationId xmlns:p14="http://schemas.microsoft.com/office/powerpoint/2010/main" val="1534559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706705" cy="5585240"/>
          </a:xfrm>
        </p:spPr>
        <p:txBody>
          <a:bodyPr>
            <a:normAutofit fontScale="625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As indicated in Table bellow </a:t>
            </a: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r>
              <a:rPr lang="en-US" sz="2800" dirty="0">
                <a:effectLst/>
              </a:rPr>
              <a:t>Improvement compared with </a:t>
            </a:r>
            <a:r>
              <a:rPr lang="en-US" sz="2800" dirty="0" err="1">
                <a:effectLst/>
              </a:rPr>
              <a:t>PointNet</a:t>
            </a:r>
            <a:r>
              <a:rPr lang="en-US" sz="2800" dirty="0">
                <a:effectLst/>
              </a:rPr>
              <a:t> , PCT achieves the lowest average cosine distance </a:t>
            </a:r>
            <a:br>
              <a:rPr lang="en-US" sz="2800" dirty="0">
                <a:effectLst/>
              </a:rPr>
            </a:br>
            <a:endParaRPr lang="en-US" sz="28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8DAEDB72-E1B1-A96D-A432-F8B1EFD74B58}"/>
              </a:ext>
            </a:extLst>
          </p:cNvPr>
          <p:cNvPicPr>
            <a:picLocks noChangeAspect="1"/>
          </p:cNvPicPr>
          <p:nvPr/>
        </p:nvPicPr>
        <p:blipFill>
          <a:blip r:embed="rId2"/>
          <a:stretch>
            <a:fillRect/>
          </a:stretch>
        </p:blipFill>
        <p:spPr>
          <a:xfrm>
            <a:off x="3545438" y="2235824"/>
            <a:ext cx="5101124" cy="2260963"/>
          </a:xfrm>
          <a:prstGeom prst="rect">
            <a:avLst/>
          </a:prstGeom>
        </p:spPr>
      </p:pic>
    </p:spTree>
    <p:extLst>
      <p:ext uri="{BB962C8B-B14F-4D97-AF65-F5344CB8AC3E}">
        <p14:creationId xmlns:p14="http://schemas.microsoft.com/office/powerpoint/2010/main" val="1877357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55000" lnSpcReduction="20000"/>
          </a:bodyPr>
          <a:lstStyle/>
          <a:p>
            <a:pPr lvl="2" algn="l" rtl="0">
              <a:lnSpc>
                <a:spcPct val="140000"/>
              </a:lnSpc>
            </a:pPr>
            <a:r>
              <a:rPr lang="en-US" sz="2900" dirty="0">
                <a:effectLst/>
              </a:rPr>
              <a:t>Segmentation task </a:t>
            </a:r>
          </a:p>
          <a:p>
            <a:pPr lvl="3" algn="l" rtl="0">
              <a:lnSpc>
                <a:spcPct val="140000"/>
              </a:lnSpc>
            </a:pPr>
            <a:r>
              <a:rPr lang="en-US" sz="2800" dirty="0">
                <a:effectLst/>
              </a:rPr>
              <a:t>Point cloud segmentation is a challenging task which aims to divide a 3D model into multiple meaningful parts. </a:t>
            </a:r>
          </a:p>
          <a:p>
            <a:pPr lvl="2" algn="l" rtl="0">
              <a:lnSpc>
                <a:spcPct val="140000"/>
              </a:lnSpc>
            </a:pPr>
            <a:r>
              <a:rPr lang="en-US" sz="3000" dirty="0" err="1">
                <a:effectLst/>
              </a:rPr>
              <a:t>preperation</a:t>
            </a:r>
            <a:r>
              <a:rPr lang="en-US" sz="3000" dirty="0">
                <a:effectLst/>
              </a:rPr>
              <a:t> :</a:t>
            </a:r>
          </a:p>
          <a:p>
            <a:pPr lvl="3" algn="l" rtl="0">
              <a:lnSpc>
                <a:spcPct val="140000"/>
              </a:lnSpc>
            </a:pPr>
            <a:r>
              <a:rPr lang="en-US" sz="2800" dirty="0">
                <a:effectLst/>
              </a:rPr>
              <a:t>training &amp; testing split to 14,006 to 2,874</a:t>
            </a:r>
          </a:p>
          <a:p>
            <a:pPr lvl="3" algn="l" rtl="0">
              <a:lnSpc>
                <a:spcPct val="140000"/>
              </a:lnSpc>
            </a:pPr>
            <a:r>
              <a:rPr lang="en-US" sz="2800" dirty="0">
                <a:effectLst/>
              </a:rPr>
              <a:t>All models were down sampled to 2,048 points, retaining pointwise part annotation. </a:t>
            </a:r>
          </a:p>
          <a:p>
            <a:pPr lvl="2" algn="l" rtl="0">
              <a:lnSpc>
                <a:spcPct val="140000"/>
              </a:lnSpc>
            </a:pPr>
            <a:r>
              <a:rPr lang="en-US" sz="3000" dirty="0">
                <a:effectLst/>
              </a:rPr>
              <a:t>Training:</a:t>
            </a:r>
          </a:p>
          <a:p>
            <a:pPr lvl="3" algn="l" rtl="0">
              <a:lnSpc>
                <a:spcPct val="140000"/>
              </a:lnSpc>
            </a:pPr>
            <a:r>
              <a:rPr lang="en-US" sz="2800" dirty="0">
                <a:effectLst/>
              </a:rPr>
              <a:t>During training, random translation in [-0.2, 0.2], and random anisotropic scaling in [0.67,  1.5] were applied to augment the input data. </a:t>
            </a:r>
          </a:p>
          <a:p>
            <a:pPr lvl="3" algn="l" rtl="0">
              <a:lnSpc>
                <a:spcPct val="140000"/>
              </a:lnSpc>
            </a:pPr>
            <a:r>
              <a:rPr lang="en-US" sz="2800" dirty="0">
                <a:effectLst/>
              </a:rPr>
              <a:t>the batch size, training epochs and the learning rates were set the same as the training of normal estimation task </a:t>
            </a:r>
            <a:br>
              <a:rPr lang="en-US" sz="3600" dirty="0"/>
            </a:br>
            <a:endParaRPr lang="en-US" sz="2800" dirty="0">
              <a:effectLst/>
            </a:endParaRPr>
          </a:p>
          <a:p>
            <a:pPr lvl="2" algn="l" rtl="0">
              <a:lnSpc>
                <a:spcPct val="140000"/>
              </a:lnSpc>
            </a:pPr>
            <a:r>
              <a:rPr lang="en-US" sz="3000" dirty="0">
                <a:effectLst/>
              </a:rPr>
              <a:t>Testing :</a:t>
            </a:r>
          </a:p>
          <a:p>
            <a:pPr lvl="3" algn="l" rtl="0">
              <a:lnSpc>
                <a:spcPct val="140000"/>
              </a:lnSpc>
            </a:pPr>
            <a:r>
              <a:rPr lang="en-US" sz="2800" dirty="0">
                <a:effectLst/>
              </a:rPr>
              <a:t>During testing, we used a multi-scale testing strategy, where the scales are set</a:t>
            </a:r>
            <a:br>
              <a:rPr lang="en-US" sz="2800" dirty="0">
                <a:effectLst/>
              </a:rPr>
            </a:br>
            <a:r>
              <a:rPr lang="en-US" sz="2800" dirty="0">
                <a:effectLst/>
              </a:rPr>
              <a:t>in [0.7, 1.4] with a step of 0.1.</a:t>
            </a:r>
            <a:br>
              <a:rPr lang="en-US" dirty="0"/>
            </a:br>
            <a:endParaRPr lang="he-IL" dirty="0">
              <a:effectLst/>
            </a:endParaRPr>
          </a:p>
        </p:txBody>
      </p:sp>
    </p:spTree>
    <p:extLst>
      <p:ext uri="{BB962C8B-B14F-4D97-AF65-F5344CB8AC3E}">
        <p14:creationId xmlns:p14="http://schemas.microsoft.com/office/powerpoint/2010/main" val="993129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The evaluation metric used is part-average Intersection-</a:t>
            </a:r>
            <a:r>
              <a:rPr lang="en-US" sz="1600" dirty="0" err="1">
                <a:effectLst/>
              </a:rPr>
              <a:t>overUnion</a:t>
            </a:r>
            <a:endParaRPr lang="en-US" sz="1600" dirty="0">
              <a:effectLst/>
            </a:endParaRPr>
          </a:p>
          <a:p>
            <a:pPr lvl="3" algn="l" rtl="0">
              <a:lnSpc>
                <a:spcPct val="140000"/>
              </a:lnSpc>
            </a:pPr>
            <a:r>
              <a:rPr lang="en-US" sz="1600" dirty="0">
                <a:effectLst/>
              </a:rPr>
              <a:t>The results show that our SPCT makes an improvement of 2.1	% and 0.6% over </a:t>
            </a:r>
            <a:r>
              <a:rPr lang="en-US" sz="1600" dirty="0" err="1">
                <a:effectLst/>
              </a:rPr>
              <a:t>PointNet</a:t>
            </a:r>
            <a:r>
              <a:rPr lang="en-US" sz="1600" dirty="0">
                <a:effectLst/>
              </a:rPr>
              <a:t> and NPCT, respectively. </a:t>
            </a:r>
          </a:p>
          <a:p>
            <a:pPr lvl="3" algn="l" rtl="0">
              <a:lnSpc>
                <a:spcPct val="140000"/>
              </a:lnSpc>
            </a:pPr>
            <a:r>
              <a:rPr lang="en-US" sz="1600" dirty="0">
                <a:effectLst/>
              </a:rPr>
              <a:t>PCT achieves the best results with 86.4%-part average Intersection-over-Union. </a:t>
            </a:r>
          </a:p>
          <a:p>
            <a:pPr marL="1371600" lvl="3" indent="0" algn="l" rtl="0">
              <a:lnSpc>
                <a:spcPct val="140000"/>
              </a:lnSpc>
              <a:buNone/>
            </a:pP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009D14E3-97B5-766C-442A-FDB0ADFEFC97}"/>
              </a:ext>
            </a:extLst>
          </p:cNvPr>
          <p:cNvPicPr>
            <a:picLocks noChangeAspect="1"/>
          </p:cNvPicPr>
          <p:nvPr/>
        </p:nvPicPr>
        <p:blipFill>
          <a:blip r:embed="rId2"/>
          <a:stretch>
            <a:fillRect/>
          </a:stretch>
        </p:blipFill>
        <p:spPr>
          <a:xfrm>
            <a:off x="2442588" y="3549924"/>
            <a:ext cx="7444362" cy="3167081"/>
          </a:xfrm>
          <a:prstGeom prst="rect">
            <a:avLst/>
          </a:prstGeom>
        </p:spPr>
      </p:pic>
      <p:sp>
        <p:nvSpPr>
          <p:cNvPr id="6" name="אליפסה 5">
            <a:extLst>
              <a:ext uri="{FF2B5EF4-FFF2-40B4-BE49-F238E27FC236}">
                <a16:creationId xmlns:a16="http://schemas.microsoft.com/office/drawing/2014/main" id="{F8F0E5F8-7BFB-C68D-F6CF-C63966D67F78}"/>
              </a:ext>
            </a:extLst>
          </p:cNvPr>
          <p:cNvSpPr/>
          <p:nvPr/>
        </p:nvSpPr>
        <p:spPr>
          <a:xfrm>
            <a:off x="3596640" y="6469380"/>
            <a:ext cx="381000"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7352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Figure bellow shows further segmentation examples provided by </a:t>
            </a:r>
            <a:r>
              <a:rPr lang="en-US" sz="1600" dirty="0" err="1">
                <a:effectLst/>
              </a:rPr>
              <a:t>PointNet</a:t>
            </a:r>
            <a:r>
              <a:rPr lang="en-US" sz="1600" dirty="0">
                <a:effectLst/>
              </a:rPr>
              <a:t>, NPCT, SPCT</a:t>
            </a:r>
            <a:br>
              <a:rPr lang="en-US" sz="1600" dirty="0">
                <a:effectLst/>
              </a:rPr>
            </a:br>
            <a:r>
              <a:rPr lang="en-US" sz="1600" dirty="0">
                <a:effectLst/>
              </a:rPr>
              <a:t>and PCT. </a:t>
            </a: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FB0751C1-BDF0-04F7-3CB9-46DBECCF5468}"/>
              </a:ext>
            </a:extLst>
          </p:cNvPr>
          <p:cNvPicPr>
            <a:picLocks noChangeAspect="1"/>
          </p:cNvPicPr>
          <p:nvPr/>
        </p:nvPicPr>
        <p:blipFill>
          <a:blip r:embed="rId2"/>
          <a:stretch>
            <a:fillRect/>
          </a:stretch>
        </p:blipFill>
        <p:spPr>
          <a:xfrm>
            <a:off x="2337766" y="2825106"/>
            <a:ext cx="7739684" cy="3840870"/>
          </a:xfrm>
          <a:prstGeom prst="rect">
            <a:avLst/>
          </a:prstGeom>
        </p:spPr>
      </p:pic>
      <p:cxnSp>
        <p:nvCxnSpPr>
          <p:cNvPr id="6" name="מחבר חץ ישר 5">
            <a:extLst>
              <a:ext uri="{FF2B5EF4-FFF2-40B4-BE49-F238E27FC236}">
                <a16:creationId xmlns:a16="http://schemas.microsoft.com/office/drawing/2014/main" id="{33F46B26-08B0-EE67-FF05-3F7B47DC021D}"/>
              </a:ext>
            </a:extLst>
          </p:cNvPr>
          <p:cNvCxnSpPr>
            <a:cxnSpLocks/>
          </p:cNvCxnSpPr>
          <p:nvPr/>
        </p:nvCxnSpPr>
        <p:spPr>
          <a:xfrm flipH="1">
            <a:off x="3578942" y="4268676"/>
            <a:ext cx="462116"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9" name="מחבר חץ ישר 8">
            <a:extLst>
              <a:ext uri="{FF2B5EF4-FFF2-40B4-BE49-F238E27FC236}">
                <a16:creationId xmlns:a16="http://schemas.microsoft.com/office/drawing/2014/main" id="{36380128-588B-565A-ADFF-6759AA4BABA7}"/>
              </a:ext>
            </a:extLst>
          </p:cNvPr>
          <p:cNvCxnSpPr>
            <a:cxnSpLocks/>
          </p:cNvCxnSpPr>
          <p:nvPr/>
        </p:nvCxnSpPr>
        <p:spPr>
          <a:xfrm flipH="1">
            <a:off x="7713408" y="4265236"/>
            <a:ext cx="462116"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0" name="מחבר חץ ישר 9">
            <a:extLst>
              <a:ext uri="{FF2B5EF4-FFF2-40B4-BE49-F238E27FC236}">
                <a16:creationId xmlns:a16="http://schemas.microsoft.com/office/drawing/2014/main" id="{FCE250D5-8660-652B-D490-AF03732AC826}"/>
              </a:ext>
            </a:extLst>
          </p:cNvPr>
          <p:cNvCxnSpPr>
            <a:cxnSpLocks/>
          </p:cNvCxnSpPr>
          <p:nvPr/>
        </p:nvCxnSpPr>
        <p:spPr>
          <a:xfrm flipH="1">
            <a:off x="9085007" y="4265236"/>
            <a:ext cx="462116"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1" name="מחבר חץ ישר 10">
            <a:extLst>
              <a:ext uri="{FF2B5EF4-FFF2-40B4-BE49-F238E27FC236}">
                <a16:creationId xmlns:a16="http://schemas.microsoft.com/office/drawing/2014/main" id="{1A161B62-38AE-8EDA-AAC0-A8A126F755D5}"/>
              </a:ext>
            </a:extLst>
          </p:cNvPr>
          <p:cNvCxnSpPr>
            <a:cxnSpLocks/>
          </p:cNvCxnSpPr>
          <p:nvPr/>
        </p:nvCxnSpPr>
        <p:spPr>
          <a:xfrm>
            <a:off x="2576052" y="6207107"/>
            <a:ext cx="540774"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3" name="מחבר חץ ישר 12">
            <a:extLst>
              <a:ext uri="{FF2B5EF4-FFF2-40B4-BE49-F238E27FC236}">
                <a16:creationId xmlns:a16="http://schemas.microsoft.com/office/drawing/2014/main" id="{45622D7E-DD50-308C-1923-84DFFC40C139}"/>
              </a:ext>
            </a:extLst>
          </p:cNvPr>
          <p:cNvCxnSpPr>
            <a:cxnSpLocks/>
          </p:cNvCxnSpPr>
          <p:nvPr/>
        </p:nvCxnSpPr>
        <p:spPr>
          <a:xfrm>
            <a:off x="7993628" y="6234640"/>
            <a:ext cx="540774"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4" name="מחבר חץ ישר 13">
            <a:extLst>
              <a:ext uri="{FF2B5EF4-FFF2-40B4-BE49-F238E27FC236}">
                <a16:creationId xmlns:a16="http://schemas.microsoft.com/office/drawing/2014/main" id="{1F0A70C0-D102-8661-0F7F-2F2C35EC3582}"/>
              </a:ext>
            </a:extLst>
          </p:cNvPr>
          <p:cNvCxnSpPr>
            <a:cxnSpLocks/>
          </p:cNvCxnSpPr>
          <p:nvPr/>
        </p:nvCxnSpPr>
        <p:spPr>
          <a:xfrm>
            <a:off x="6622028" y="6234640"/>
            <a:ext cx="540774"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684619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Semantic segmentation task </a:t>
            </a:r>
          </a:p>
          <a:p>
            <a:pPr lvl="3" algn="l" rtl="0">
              <a:lnSpc>
                <a:spcPct val="140000"/>
              </a:lnSpc>
            </a:pPr>
            <a:r>
              <a:rPr lang="en-US" sz="1800" dirty="0">
                <a:effectLst/>
              </a:rPr>
              <a:t>For fair comparison, we use the same data processing method same as </a:t>
            </a:r>
            <a:r>
              <a:rPr lang="en-US" sz="1800" dirty="0" err="1">
                <a:effectLst/>
              </a:rPr>
              <a:t>PointNet</a:t>
            </a:r>
            <a:r>
              <a:rPr lang="en-US" sz="1800" dirty="0">
                <a:effectLst/>
              </a:rPr>
              <a:t> </a:t>
            </a:r>
          </a:p>
          <a:p>
            <a:pPr lvl="3" algn="l" rtl="0">
              <a:lnSpc>
                <a:spcPct val="140000"/>
              </a:lnSpc>
            </a:pPr>
            <a:r>
              <a:rPr lang="en-US" sz="1800" dirty="0">
                <a:effectLst/>
              </a:rPr>
              <a:t>Table bellow  shows that our PCT achieves superior performance compared to the previous methods </a:t>
            </a:r>
            <a:br>
              <a:rPr lang="en-US" sz="3600" dirty="0"/>
            </a:br>
            <a:r>
              <a:rPr lang="en-US" sz="2500" dirty="0">
                <a:effectLst/>
              </a:rPr>
              <a:t> </a:t>
            </a:r>
            <a:br>
              <a:rPr lang="en-US" dirty="0"/>
            </a:br>
            <a:endParaRPr lang="he-IL" dirty="0">
              <a:effectLst/>
            </a:endParaRPr>
          </a:p>
        </p:txBody>
      </p:sp>
      <p:pic>
        <p:nvPicPr>
          <p:cNvPr id="5" name="תמונה 4">
            <a:extLst>
              <a:ext uri="{FF2B5EF4-FFF2-40B4-BE49-F238E27FC236}">
                <a16:creationId xmlns:a16="http://schemas.microsoft.com/office/drawing/2014/main" id="{99A42F5D-79AF-4B46-A8BF-B20C2A85122D}"/>
              </a:ext>
            </a:extLst>
          </p:cNvPr>
          <p:cNvPicPr>
            <a:picLocks noChangeAspect="1"/>
          </p:cNvPicPr>
          <p:nvPr/>
        </p:nvPicPr>
        <p:blipFill>
          <a:blip r:embed="rId2"/>
          <a:stretch>
            <a:fillRect/>
          </a:stretch>
        </p:blipFill>
        <p:spPr>
          <a:xfrm>
            <a:off x="1076844" y="3343481"/>
            <a:ext cx="10520889" cy="2904919"/>
          </a:xfrm>
          <a:prstGeom prst="rect">
            <a:avLst/>
          </a:prstGeom>
        </p:spPr>
      </p:pic>
      <p:sp>
        <p:nvSpPr>
          <p:cNvPr id="6" name="אליפסה 5">
            <a:extLst>
              <a:ext uri="{FF2B5EF4-FFF2-40B4-BE49-F238E27FC236}">
                <a16:creationId xmlns:a16="http://schemas.microsoft.com/office/drawing/2014/main" id="{B391DE0E-0FB9-B710-7C8F-337C04251AEE}"/>
              </a:ext>
            </a:extLst>
          </p:cNvPr>
          <p:cNvSpPr/>
          <p:nvPr/>
        </p:nvSpPr>
        <p:spPr>
          <a:xfrm>
            <a:off x="2624328" y="5897880"/>
            <a:ext cx="1280160" cy="350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84560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Computational resources requirements:</a:t>
            </a:r>
            <a:endParaRPr lang="he-IL" dirty="0"/>
          </a:p>
        </p:txBody>
      </p:sp>
      <p:pic>
        <p:nvPicPr>
          <p:cNvPr id="5" name="תמונה 4">
            <a:extLst>
              <a:ext uri="{FF2B5EF4-FFF2-40B4-BE49-F238E27FC236}">
                <a16:creationId xmlns:a16="http://schemas.microsoft.com/office/drawing/2014/main" id="{37A49617-5C38-ACBC-14CB-77239EE4B7AC}"/>
              </a:ext>
            </a:extLst>
          </p:cNvPr>
          <p:cNvPicPr>
            <a:picLocks noChangeAspect="1"/>
          </p:cNvPicPr>
          <p:nvPr/>
        </p:nvPicPr>
        <p:blipFill>
          <a:blip r:embed="rId2"/>
          <a:stretch>
            <a:fillRect/>
          </a:stretch>
        </p:blipFill>
        <p:spPr>
          <a:xfrm>
            <a:off x="2651670" y="3083918"/>
            <a:ext cx="6878010" cy="2867425"/>
          </a:xfrm>
          <a:prstGeom prst="rect">
            <a:avLst/>
          </a:prstGeom>
        </p:spPr>
      </p:pic>
      <p:sp>
        <p:nvSpPr>
          <p:cNvPr id="6" name="תיבת טקסט 5">
            <a:extLst>
              <a:ext uri="{FF2B5EF4-FFF2-40B4-BE49-F238E27FC236}">
                <a16:creationId xmlns:a16="http://schemas.microsoft.com/office/drawing/2014/main" id="{098AEC47-750C-A9CB-E984-1E55A697E021}"/>
              </a:ext>
            </a:extLst>
          </p:cNvPr>
          <p:cNvSpPr txBox="1"/>
          <p:nvPr/>
        </p:nvSpPr>
        <p:spPr>
          <a:xfrm>
            <a:off x="3047238" y="3105835"/>
            <a:ext cx="6094476" cy="646331"/>
          </a:xfrm>
          <a:prstGeom prst="rect">
            <a:avLst/>
          </a:prstGeom>
          <a:noFill/>
        </p:spPr>
        <p:txBody>
          <a:bodyPr wrap="square">
            <a:spAutoFit/>
          </a:bodyPr>
          <a:lstStyle/>
          <a:p>
            <a:r>
              <a:rPr lang="en-US" sz="1800" b="0" i="0" dirty="0">
                <a:solidFill>
                  <a:srgbClr val="000000"/>
                </a:solidFill>
                <a:effectLst/>
                <a:latin typeface="NimbusRomNo9L-Regu"/>
              </a:rPr>
              <a:t>positional encoding</a:t>
            </a:r>
            <a:r>
              <a:rPr lang="en-US" dirty="0"/>
              <a:t> </a:t>
            </a:r>
            <a:br>
              <a:rPr lang="en-US" dirty="0"/>
            </a:br>
            <a:endParaRPr lang="he-IL" dirty="0"/>
          </a:p>
        </p:txBody>
      </p:sp>
      <p:sp>
        <p:nvSpPr>
          <p:cNvPr id="7" name="אליפסה 6">
            <a:extLst>
              <a:ext uri="{FF2B5EF4-FFF2-40B4-BE49-F238E27FC236}">
                <a16:creationId xmlns:a16="http://schemas.microsoft.com/office/drawing/2014/main" id="{1F3E3411-D701-2A59-9FF1-E07311D4E724}"/>
              </a:ext>
            </a:extLst>
          </p:cNvPr>
          <p:cNvSpPr/>
          <p:nvPr/>
        </p:nvSpPr>
        <p:spPr>
          <a:xfrm>
            <a:off x="8083296" y="5605272"/>
            <a:ext cx="1446384" cy="3679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אליפסה 7">
            <a:extLst>
              <a:ext uri="{FF2B5EF4-FFF2-40B4-BE49-F238E27FC236}">
                <a16:creationId xmlns:a16="http://schemas.microsoft.com/office/drawing/2014/main" id="{21753E96-0A11-2128-4137-5123DD662D52}"/>
              </a:ext>
            </a:extLst>
          </p:cNvPr>
          <p:cNvSpPr/>
          <p:nvPr/>
        </p:nvSpPr>
        <p:spPr>
          <a:xfrm>
            <a:off x="5761491" y="5001768"/>
            <a:ext cx="1446384" cy="3108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59940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20000"/>
          </a:bodyPr>
          <a:lstStyle/>
          <a:p>
            <a:pPr algn="l" rtl="0"/>
            <a:r>
              <a:rPr lang="en-US" sz="1800" b="0" i="0" dirty="0">
                <a:effectLst/>
                <a:latin typeface="NimbusRomNo9L-Regu"/>
              </a:rPr>
              <a:t>this paper propose a permutation-invariant point cloud transformer</a:t>
            </a:r>
          </a:p>
          <a:p>
            <a:pPr algn="l" rtl="0"/>
            <a:r>
              <a:rPr lang="en-US" sz="1800" b="0" i="0" dirty="0">
                <a:effectLst/>
                <a:latin typeface="NimbusRomNo9L-Regu"/>
              </a:rPr>
              <a:t>suitable for learning on unstructured point clouds with irregular domain.</a:t>
            </a:r>
          </a:p>
          <a:p>
            <a:pPr algn="l" rtl="0"/>
            <a:r>
              <a:rPr lang="en-US" sz="1800" b="0" i="0" dirty="0">
                <a:effectLst/>
                <a:latin typeface="NimbusRomNo9L-Regu"/>
              </a:rPr>
              <a:t>proposed offset-attention and normalization mechanisms help to make our PCT effective. </a:t>
            </a:r>
          </a:p>
          <a:p>
            <a:pPr algn="l" rtl="0"/>
            <a:r>
              <a:rPr lang="en-US" sz="1800" b="0" i="0" dirty="0">
                <a:effectLst/>
                <a:latin typeface="NimbusRomNo9L-Regu"/>
              </a:rPr>
              <a:t>Experiments show that PCT 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a:t>
            </a:r>
          </a:p>
          <a:p>
            <a:pPr lvl="1" algn="l" rtl="0"/>
            <a:r>
              <a:rPr lang="en-US" sz="1600" b="0" i="0" dirty="0">
                <a:effectLst/>
                <a:latin typeface="NimbusRomNo9L-Regu"/>
              </a:rPr>
              <a:t>Particularly</a:t>
            </a:r>
            <a:r>
              <a:rPr lang="en-US" sz="1600" dirty="0">
                <a:effectLst/>
                <a:latin typeface="NimbusRomNo9L-Regu"/>
              </a:rPr>
              <a:t> </a:t>
            </a:r>
            <a:r>
              <a:rPr lang="en-US" sz="1600" b="0" i="0" dirty="0">
                <a:effectLst/>
                <a:latin typeface="NimbusRomNo9L-Regu"/>
              </a:rPr>
              <a:t>shape classification</a:t>
            </a:r>
          </a:p>
          <a:p>
            <a:pPr lvl="1" algn="l" rtl="0"/>
            <a:r>
              <a:rPr lang="en-US" sz="1600" b="0" i="0" dirty="0">
                <a:effectLst/>
                <a:latin typeface="NimbusRomNo9L-Regu"/>
              </a:rPr>
              <a:t> part segmentation</a:t>
            </a:r>
          </a:p>
          <a:p>
            <a:pPr lvl="1" algn="l" rtl="0"/>
            <a:r>
              <a:rPr lang="en-US" sz="1600" b="0" i="0" dirty="0">
                <a:effectLst/>
                <a:latin typeface="NimbusRomNo9L-Regu"/>
              </a:rPr>
              <a:t> normal estimation.</a:t>
            </a:r>
          </a:p>
          <a:p>
            <a:pPr lvl="1" algn="l" rtl="0"/>
            <a:r>
              <a:rPr lang="en-US" sz="1600" b="0" i="0" dirty="0">
                <a:effectLst/>
                <a:latin typeface="NimbusRomNo9L-Regu"/>
              </a:rPr>
              <a:t>Semantic segmentation </a:t>
            </a:r>
          </a:p>
          <a:p>
            <a:pPr marL="0" indent="0" algn="l" rtl="0">
              <a:buNone/>
            </a:pPr>
            <a:br>
              <a:rPr lang="en-US" dirty="0"/>
            </a:br>
            <a:endParaRPr lang="he-IL" dirty="0"/>
          </a:p>
        </p:txBody>
      </p:sp>
    </p:spTree>
    <p:extLst>
      <p:ext uri="{BB962C8B-B14F-4D97-AF65-F5344CB8AC3E}">
        <p14:creationId xmlns:p14="http://schemas.microsoft.com/office/powerpoint/2010/main" val="1794807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sz="1800" dirty="0">
                <a:effectLst/>
                <a:latin typeface="NimbusRomNo9L-Regu"/>
              </a:rPr>
              <a:t>Transformer has already revealed powerful capabilities given large amounts of training data so in feature when 3d point cloud data will be more accessible, the results will be improved furthermore.</a:t>
            </a:r>
          </a:p>
          <a:p>
            <a:pPr algn="l" rtl="0"/>
            <a:r>
              <a:rPr lang="en-US" sz="1800" dirty="0">
                <a:effectLst/>
                <a:latin typeface="NimbusRomNo9L-Regu"/>
              </a:rPr>
              <a:t>In future, we will train it on larger datasets and study its advantages and disadvantages with respect to other popular frameworks</a:t>
            </a:r>
            <a:r>
              <a:rPr lang="en-US" sz="1800" b="0" i="0" dirty="0">
                <a:effectLst/>
                <a:latin typeface="NimbusRomNo9L-Regu"/>
              </a:rPr>
              <a:t>.</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6B754CDE-ED96-4951-D3AB-194C0FE97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57" y="0"/>
            <a:ext cx="5878285" cy="6858000"/>
          </a:xfrm>
          <a:prstGeom prst="rect">
            <a:avLst/>
          </a:prstGeom>
        </p:spPr>
      </p:pic>
    </p:spTree>
    <p:extLst>
      <p:ext uri="{BB962C8B-B14F-4D97-AF65-F5344CB8AC3E}">
        <p14:creationId xmlns:p14="http://schemas.microsoft.com/office/powerpoint/2010/main" val="1289913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520389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endParaRPr lang="en-US" sz="1600" b="1" dirty="0">
              <a:effectLst/>
              <a:latin typeface="Rubik"/>
            </a:endParaRPr>
          </a:p>
          <a:p>
            <a:pPr lvl="1" algn="l" rtl="0" fontAlgn="base"/>
            <a:r>
              <a:rPr lang="en-US" b="1" dirty="0">
                <a:effectLst/>
                <a:latin typeface="Rubik"/>
              </a:rPr>
              <a:t>Non deep method  - </a:t>
            </a:r>
            <a:r>
              <a:rPr lang="en-US" dirty="0"/>
              <a:t>Poisson Surface Reconstruction  - </a:t>
            </a:r>
            <a:endParaRPr lang="en-US" b="1" dirty="0">
              <a:effectLst/>
              <a:latin typeface="Rubik"/>
            </a:endParaRPr>
          </a:p>
          <a:p>
            <a:pPr lvl="1" algn="l" rtl="0" fontAlgn="base"/>
            <a:endParaRPr lang="en-US" b="1" dirty="0">
              <a:effectLst/>
              <a:latin typeface="Rubik"/>
            </a:endParaRPr>
          </a:p>
          <a:p>
            <a:pPr lvl="1" algn="l" rtl="0" fontAlgn="base"/>
            <a:endParaRPr lang="en-US" b="1" dirty="0">
              <a:effectLst/>
              <a:latin typeface="Rubik"/>
            </a:endParaRPr>
          </a:p>
          <a:p>
            <a:pPr lvl="1" algn="l" rtl="0" fontAlgn="base"/>
            <a:endParaRPr lang="en-US" b="1" dirty="0">
              <a:effectLst/>
              <a:latin typeface="Rubik"/>
            </a:endParaRPr>
          </a:p>
          <a:p>
            <a:pPr lvl="1" algn="l" rtl="0" fontAlgn="base"/>
            <a:r>
              <a:rPr lang="en-US" b="1" dirty="0">
                <a:effectLst/>
                <a:latin typeface="Rubik"/>
              </a:rPr>
              <a:t>Deep Method - </a:t>
            </a:r>
            <a:r>
              <a:rPr lang="en-US" b="1" dirty="0">
                <a:effectLst/>
                <a:latin typeface="Rubik"/>
                <a:hlinkClick r:id="rId2"/>
              </a:rPr>
              <a:t>https://ranahanocka.github.io/point2mesh</a:t>
            </a:r>
            <a:endParaRPr lang="en-US" b="1" dirty="0">
              <a:effectLst/>
              <a:latin typeface="Rubik"/>
            </a:endParaRPr>
          </a:p>
          <a:p>
            <a:pPr lvl="1" algn="l" rtl="0" fontAlgn="base"/>
            <a:endParaRPr lang="en-US" b="1" dirty="0">
              <a:effectLst/>
              <a:latin typeface="Rubik"/>
            </a:endParaRPr>
          </a:p>
          <a:p>
            <a:pPr algn="l" rtl="0"/>
            <a:endParaRPr lang="en-US" sz="1800" b="1" dirty="0">
              <a:effectLst/>
              <a:latin typeface="Rubik"/>
            </a:endParaRPr>
          </a:p>
          <a:p>
            <a:pPr algn="l" rtl="0"/>
            <a:endParaRPr lang="en-US" dirty="0"/>
          </a:p>
          <a:p>
            <a:pPr lvl="1" algn="l" rtl="0"/>
            <a:endParaRPr lang="en-US" dirty="0"/>
          </a:p>
        </p:txBody>
      </p:sp>
      <p:pic>
        <p:nvPicPr>
          <p:cNvPr id="7" name="תמונה 6">
            <a:extLst>
              <a:ext uri="{FF2B5EF4-FFF2-40B4-BE49-F238E27FC236}">
                <a16:creationId xmlns:a16="http://schemas.microsoft.com/office/drawing/2014/main" id="{FE8DBC9D-DFD3-E3FE-441B-0AC087D33025}"/>
              </a:ext>
            </a:extLst>
          </p:cNvPr>
          <p:cNvPicPr>
            <a:picLocks noChangeAspect="1"/>
          </p:cNvPicPr>
          <p:nvPr/>
        </p:nvPicPr>
        <p:blipFill>
          <a:blip r:embed="rId3"/>
          <a:stretch>
            <a:fillRect/>
          </a:stretch>
        </p:blipFill>
        <p:spPr>
          <a:xfrm>
            <a:off x="8478390" y="2484830"/>
            <a:ext cx="3231527" cy="4242542"/>
          </a:xfrm>
          <a:prstGeom prst="rect">
            <a:avLst/>
          </a:prstGeom>
        </p:spPr>
      </p:pic>
    </p:spTree>
    <p:extLst>
      <p:ext uri="{BB962C8B-B14F-4D97-AF65-F5344CB8AC3E}">
        <p14:creationId xmlns:p14="http://schemas.microsoft.com/office/powerpoint/2010/main" val="350118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5920</TotalTime>
  <Words>2914</Words>
  <Application>Microsoft Office PowerPoint</Application>
  <PresentationFormat>מסך רחב</PresentationFormat>
  <Paragraphs>537</Paragraphs>
  <Slides>64</Slides>
  <Notes>6</Notes>
  <HiddenSlides>4</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64</vt:i4>
      </vt:variant>
    </vt:vector>
  </HeadingPairs>
  <TitlesOfParts>
    <vt:vector size="73" baseType="lpstr">
      <vt:lpstr>Arial</vt:lpstr>
      <vt:lpstr>Bookman Old Style</vt:lpstr>
      <vt:lpstr>Calibri</vt:lpstr>
      <vt:lpstr>Cambria Math</vt:lpstr>
      <vt:lpstr>NimbusRomNo9L-Medi</vt:lpstr>
      <vt:lpstr>NimbusRomNo9L-Regu</vt:lpstr>
      <vt:lpstr>Rockwell</vt:lpstr>
      <vt:lpstr>Rubik</vt:lpstr>
      <vt:lpstr>Damask</vt:lpstr>
      <vt:lpstr>a.I in Health care</vt:lpstr>
      <vt:lpstr>Paper name </vt:lpstr>
      <vt:lpstr>point CLOUD</vt:lpstr>
      <vt:lpstr>point CLOUD</vt:lpstr>
      <vt:lpstr>point CLOUD</vt:lpstr>
      <vt:lpstr>point CLOUD</vt:lpstr>
      <vt:lpstr>Photogrammetry vs. laser scanner</vt:lpstr>
      <vt:lpstr>point CLOUD</vt:lpstr>
      <vt:lpstr>point CLOUD</vt:lpstr>
      <vt:lpstr>point CLOUD</vt:lpstr>
      <vt:lpstr>Paper flow</vt:lpstr>
      <vt:lpstr>Paper flow</vt:lpstr>
      <vt:lpstr>Paper flow</vt:lpstr>
      <vt:lpstr>Paper flow</vt:lpstr>
      <vt:lpstr>Architecture</vt:lpstr>
      <vt:lpstr>Architecture</vt:lpstr>
      <vt:lpstr>Experiments   </vt:lpstr>
      <vt:lpstr>Experiments   </vt:lpstr>
      <vt:lpstr>Experiments   </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Architecture</vt:lpstr>
      <vt:lpstr>Architecture</vt:lpstr>
      <vt:lpstr>ARCHITHCHER </vt:lpstr>
      <vt:lpstr>Architecture</vt:lpstr>
      <vt:lpstr>Architecture</vt:lpstr>
      <vt:lpstr>Architecture</vt:lpstr>
      <vt:lpstr>Architecture</vt:lpstr>
      <vt:lpstr>ARCHITHCHER </vt:lpstr>
      <vt:lpstr>Architecture</vt:lpstr>
      <vt:lpstr>Architecture</vt:lpstr>
      <vt:lpstr>Architecture</vt:lpstr>
      <vt:lpstr>Architecture</vt:lpstr>
      <vt:lpstr>Architecture</vt:lpstr>
      <vt:lpstr>Architecture</vt:lpstr>
      <vt:lpstr>Architecture</vt:lpstr>
      <vt:lpstr>Architecture</vt:lpstr>
      <vt:lpstr>ARCHITHCHER </vt:lpstr>
      <vt:lpstr>Architecture</vt:lpstr>
      <vt:lpstr>ARCHITHCHER </vt:lpstr>
      <vt:lpstr>Experiments   </vt:lpstr>
      <vt:lpstr>Experiments   </vt:lpstr>
      <vt:lpstr>Experiments   </vt:lpstr>
      <vt:lpstr>Experiments   </vt:lpstr>
      <vt:lpstr>Experiments   </vt:lpstr>
      <vt:lpstr>Experiments   </vt:lpstr>
      <vt:lpstr>Experiments   </vt:lpstr>
      <vt:lpstr>Experiments   </vt:lpstr>
      <vt:lpstr>Experiments   </vt:lpstr>
      <vt:lpstr>Experiments</vt:lpstr>
      <vt:lpstr>CONCULISION</vt:lpstr>
      <vt:lpstr>CONCULISION</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68</cp:revision>
  <dcterms:created xsi:type="dcterms:W3CDTF">2022-05-26T07:39:24Z</dcterms:created>
  <dcterms:modified xsi:type="dcterms:W3CDTF">2022-05-30T17:08:36Z</dcterms:modified>
</cp:coreProperties>
</file>